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4.xml" ContentType="application/vnd.openxmlformats-officedocument.presentationml.slide+xml"/>
  <Override PartName="/ppt/slides/slide22.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6" r:id="rId2"/>
    <p:sldId id="284" r:id="rId3"/>
    <p:sldId id="554" r:id="rId4"/>
    <p:sldId id="585" r:id="rId5"/>
    <p:sldId id="584" r:id="rId6"/>
    <p:sldId id="586" r:id="rId7"/>
    <p:sldId id="587" r:id="rId8"/>
    <p:sldId id="589" r:id="rId9"/>
    <p:sldId id="590" r:id="rId10"/>
    <p:sldId id="577" r:id="rId11"/>
    <p:sldId id="592" r:id="rId12"/>
    <p:sldId id="597" r:id="rId13"/>
    <p:sldId id="593" r:id="rId14"/>
    <p:sldId id="598" r:id="rId15"/>
    <p:sldId id="595" r:id="rId16"/>
    <p:sldId id="596" r:id="rId17"/>
    <p:sldId id="578" r:id="rId18"/>
    <p:sldId id="599" r:id="rId19"/>
    <p:sldId id="600" r:id="rId20"/>
    <p:sldId id="559" r:id="rId21"/>
    <p:sldId id="560" r:id="rId22"/>
    <p:sldId id="561" r:id="rId23"/>
    <p:sldId id="562" r:id="rId24"/>
    <p:sldId id="563" r:id="rId25"/>
    <p:sldId id="564" r:id="rId26"/>
    <p:sldId id="601" r:id="rId27"/>
    <p:sldId id="565" r:id="rId28"/>
    <p:sldId id="602" r:id="rId29"/>
    <p:sldId id="566" r:id="rId30"/>
    <p:sldId id="567" r:id="rId31"/>
    <p:sldId id="568" r:id="rId32"/>
    <p:sldId id="569" r:id="rId33"/>
    <p:sldId id="571" r:id="rId34"/>
    <p:sldId id="572" r:id="rId35"/>
    <p:sldId id="573" r:id="rId36"/>
    <p:sldId id="603" r:id="rId37"/>
    <p:sldId id="574" r:id="rId38"/>
    <p:sldId id="604" r:id="rId39"/>
    <p:sldId id="570" r:id="rId40"/>
    <p:sldId id="605" r:id="rId41"/>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6" autoAdjust="0"/>
    <p:restoredTop sz="94291" autoAdjust="0"/>
  </p:normalViewPr>
  <p:slideViewPr>
    <p:cSldViewPr>
      <p:cViewPr varScale="1">
        <p:scale>
          <a:sx n="72" d="100"/>
          <a:sy n="72" d="100"/>
        </p:scale>
        <p:origin x="132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a:extLst>
              <a:ext uri="{FF2B5EF4-FFF2-40B4-BE49-F238E27FC236}">
                <a16:creationId xmlns:a16="http://schemas.microsoft.com/office/drawing/2014/main" id="{8D979241-D5C5-4673-895E-73177CB80AB7}"/>
              </a:ext>
            </a:extLst>
          </p:cNvPr>
          <p:cNvSpPr>
            <a:spLocks noGrp="1"/>
          </p:cNvSpPr>
          <p:nvPr>
            <p:ph type="hdr" sz="quarter"/>
          </p:nvPr>
        </p:nvSpPr>
        <p:spPr>
          <a:xfrm>
            <a:off x="0" y="0"/>
            <a:ext cx="2974552" cy="501481"/>
          </a:xfrm>
          <a:prstGeom prst="rect">
            <a:avLst/>
          </a:prstGeom>
        </p:spPr>
        <p:txBody>
          <a:bodyPr vert="horz" lIns="96332" tIns="48166" rIns="96332" bIns="48166" rtlCol="0"/>
          <a:lstStyle>
            <a:lvl1pPr algn="l">
              <a:defRPr sz="1300"/>
            </a:lvl1pPr>
          </a:lstStyle>
          <a:p>
            <a:endParaRPr lang="pt-PT"/>
          </a:p>
        </p:txBody>
      </p:sp>
      <p:sp>
        <p:nvSpPr>
          <p:cNvPr id="3" name="Marcador de Posição da Data 2">
            <a:extLst>
              <a:ext uri="{FF2B5EF4-FFF2-40B4-BE49-F238E27FC236}">
                <a16:creationId xmlns:a16="http://schemas.microsoft.com/office/drawing/2014/main" id="{17490457-13D1-488A-A8EE-59935331F7E4}"/>
              </a:ext>
            </a:extLst>
          </p:cNvPr>
          <p:cNvSpPr>
            <a:spLocks noGrp="1"/>
          </p:cNvSpPr>
          <p:nvPr>
            <p:ph type="dt" sz="quarter" idx="1"/>
          </p:nvPr>
        </p:nvSpPr>
        <p:spPr>
          <a:xfrm>
            <a:off x="3888210" y="0"/>
            <a:ext cx="2974552" cy="501481"/>
          </a:xfrm>
          <a:prstGeom prst="rect">
            <a:avLst/>
          </a:prstGeom>
        </p:spPr>
        <p:txBody>
          <a:bodyPr vert="horz" lIns="96332" tIns="48166" rIns="96332" bIns="48166" rtlCol="0"/>
          <a:lstStyle>
            <a:lvl1pPr algn="r">
              <a:defRPr sz="1300"/>
            </a:lvl1pPr>
          </a:lstStyle>
          <a:p>
            <a:endParaRPr lang="pt-PT"/>
          </a:p>
        </p:txBody>
      </p:sp>
      <p:sp>
        <p:nvSpPr>
          <p:cNvPr id="4" name="Marcador de Posição do Rodapé 3">
            <a:extLst>
              <a:ext uri="{FF2B5EF4-FFF2-40B4-BE49-F238E27FC236}">
                <a16:creationId xmlns:a16="http://schemas.microsoft.com/office/drawing/2014/main" id="{CC60F337-A581-4220-B747-829F8CC113DF}"/>
              </a:ext>
            </a:extLst>
          </p:cNvPr>
          <p:cNvSpPr>
            <a:spLocks noGrp="1"/>
          </p:cNvSpPr>
          <p:nvPr>
            <p:ph type="ftr" sz="quarter" idx="2"/>
          </p:nvPr>
        </p:nvSpPr>
        <p:spPr>
          <a:xfrm>
            <a:off x="0" y="9493421"/>
            <a:ext cx="2974552" cy="501480"/>
          </a:xfrm>
          <a:prstGeom prst="rect">
            <a:avLst/>
          </a:prstGeom>
        </p:spPr>
        <p:txBody>
          <a:bodyPr vert="horz" lIns="96332" tIns="48166" rIns="96332" bIns="48166" rtlCol="0" anchor="b"/>
          <a:lstStyle>
            <a:lvl1pPr algn="l">
              <a:defRPr sz="1300"/>
            </a:lvl1pPr>
          </a:lstStyle>
          <a:p>
            <a:endParaRPr lang="pt-PT"/>
          </a:p>
        </p:txBody>
      </p:sp>
      <p:sp>
        <p:nvSpPr>
          <p:cNvPr id="5" name="Marcador de Posição do Número do Diapositivo 4">
            <a:extLst>
              <a:ext uri="{FF2B5EF4-FFF2-40B4-BE49-F238E27FC236}">
                <a16:creationId xmlns:a16="http://schemas.microsoft.com/office/drawing/2014/main" id="{E3EE40F5-8A10-4FC2-B08A-B0BE9AAA1FC3}"/>
              </a:ext>
            </a:extLst>
          </p:cNvPr>
          <p:cNvSpPr>
            <a:spLocks noGrp="1"/>
          </p:cNvSpPr>
          <p:nvPr>
            <p:ph type="sldNum" sz="quarter" idx="3"/>
          </p:nvPr>
        </p:nvSpPr>
        <p:spPr>
          <a:xfrm>
            <a:off x="3888210" y="9493421"/>
            <a:ext cx="2974552" cy="501480"/>
          </a:xfrm>
          <a:prstGeom prst="rect">
            <a:avLst/>
          </a:prstGeom>
        </p:spPr>
        <p:txBody>
          <a:bodyPr vert="horz" lIns="96332" tIns="48166" rIns="96332" bIns="48166" rtlCol="0" anchor="b"/>
          <a:lstStyle>
            <a:lvl1pPr algn="r">
              <a:defRPr sz="1300"/>
            </a:lvl1pPr>
          </a:lstStyle>
          <a:p>
            <a:fld id="{CB11E5A5-BD89-4A53-A4E9-DD24E99BEC9F}" type="slidenum">
              <a:rPr lang="pt-PT" smtClean="0"/>
              <a:t>‹nº›</a:t>
            </a:fld>
            <a:endParaRPr lang="pt-PT"/>
          </a:p>
        </p:txBody>
      </p:sp>
    </p:spTree>
    <p:extLst>
      <p:ext uri="{BB962C8B-B14F-4D97-AF65-F5344CB8AC3E}">
        <p14:creationId xmlns:p14="http://schemas.microsoft.com/office/powerpoint/2010/main" val="12537995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501481"/>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501481"/>
          </a:xfrm>
          <a:prstGeom prst="rect">
            <a:avLst/>
          </a:prstGeom>
        </p:spPr>
        <p:txBody>
          <a:bodyPr vert="horz" lIns="96332" tIns="48166" rIns="96332" bIns="48166" rtlCol="0"/>
          <a:lstStyle>
            <a:lvl1pPr algn="r">
              <a:defRPr sz="1300"/>
            </a:lvl1pPr>
          </a:lstStyle>
          <a:p>
            <a:endParaRPr lang="en-US"/>
          </a:p>
        </p:txBody>
      </p:sp>
      <p:sp>
        <p:nvSpPr>
          <p:cNvPr id="4" name="Slide Image Placeholder 3"/>
          <p:cNvSpPr>
            <a:spLocks noGrp="1" noRot="1" noChangeAspect="1"/>
          </p:cNvSpPr>
          <p:nvPr>
            <p:ph type="sldImg" idx="2"/>
          </p:nvPr>
        </p:nvSpPr>
        <p:spPr>
          <a:xfrm>
            <a:off x="1184275" y="1249363"/>
            <a:ext cx="4495800" cy="3373437"/>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810046"/>
            <a:ext cx="5491480" cy="3935492"/>
          </a:xfrm>
          <a:prstGeom prst="rect">
            <a:avLst/>
          </a:prstGeom>
        </p:spPr>
        <p:txBody>
          <a:bodyPr vert="horz" lIns="96332" tIns="48166" rIns="96332" bIns="481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1"/>
            <a:ext cx="2974552" cy="501480"/>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1"/>
            <a:ext cx="2974552" cy="501480"/>
          </a:xfrm>
          <a:prstGeom prst="rect">
            <a:avLst/>
          </a:prstGeom>
        </p:spPr>
        <p:txBody>
          <a:bodyPr vert="horz" lIns="96332" tIns="48166" rIns="96332" bIns="48166" rtlCol="0" anchor="b"/>
          <a:lstStyle>
            <a:lvl1pPr algn="r">
              <a:defRPr sz="1300"/>
            </a:lvl1pPr>
          </a:lstStyle>
          <a:p>
            <a:fld id="{D5A8E223-AD29-45FD-9C3A-55086813EBCA}" type="slidenum">
              <a:rPr lang="en-US" smtClean="0"/>
              <a:pPr/>
              <a:t>‹nº›</a:t>
            </a:fld>
            <a:endParaRPr lang="en-US"/>
          </a:p>
        </p:txBody>
      </p:sp>
    </p:spTree>
    <p:extLst>
      <p:ext uri="{BB962C8B-B14F-4D97-AF65-F5344CB8AC3E}">
        <p14:creationId xmlns:p14="http://schemas.microsoft.com/office/powerpoint/2010/main" val="427659292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5469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813749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77550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903788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414252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256034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101430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9486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981714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30142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618495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2207982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8001000" cy="5181600"/>
          </a:xfrm>
        </p:spPr>
        <p:style>
          <a:lnRef idx="2">
            <a:schemeClr val="accent6"/>
          </a:lnRef>
          <a:fillRef idx="1">
            <a:schemeClr val="lt1"/>
          </a:fillRef>
          <a:effectRef idx="0">
            <a:schemeClr val="accent6"/>
          </a:effectRef>
          <a:fontRef idx="minor">
            <a:schemeClr val="dk1"/>
          </a:fontRef>
        </p:style>
        <p:txBody>
          <a:bodyPr>
            <a:normAutofit/>
          </a:bodyPr>
          <a:lstStyle/>
          <a:p>
            <a:br>
              <a:rPr lang="en-US" dirty="0"/>
            </a:br>
            <a:br>
              <a:rPr lang="en-US" dirty="0"/>
            </a:br>
            <a:br>
              <a:rPr lang="en-US" dirty="0"/>
            </a:br>
            <a:r>
              <a:rPr lang="en-US" dirty="0"/>
              <a:t>Final Conference</a:t>
            </a:r>
            <a:br>
              <a:rPr lang="en-US" dirty="0"/>
            </a:br>
            <a:r>
              <a:rPr lang="en-US" sz="3200" dirty="0"/>
              <a:t>Amman – September 2018</a:t>
            </a:r>
            <a:br>
              <a:rPr lang="en-US" dirty="0"/>
            </a:br>
            <a:endParaRPr lang="en-US" dirty="0"/>
          </a:p>
        </p:txBody>
      </p:sp>
      <p:pic>
        <p:nvPicPr>
          <p:cNvPr id="5" name="Picture 4" descr="http://www.just.edu.jo/PublishingImages/NewsCenter/new/logo.png"/>
          <p:cNvPicPr/>
          <p:nvPr/>
        </p:nvPicPr>
        <p:blipFill>
          <a:blip r:embed="rId2">
            <a:extLst>
              <a:ext uri="{28A0092B-C50C-407E-A947-70E740481C1C}">
                <a14:useLocalDpi xmlns:a14="http://schemas.microsoft.com/office/drawing/2010/main" val="0"/>
              </a:ext>
            </a:extLst>
          </a:blip>
          <a:srcRect/>
          <a:stretch>
            <a:fillRect/>
          </a:stretch>
        </p:blipFill>
        <p:spPr bwMode="auto">
          <a:xfrm>
            <a:off x="7924800" y="5638800"/>
            <a:ext cx="979718" cy="1048778"/>
          </a:xfrm>
          <a:prstGeom prst="rect">
            <a:avLst/>
          </a:prstGeom>
          <a:noFill/>
          <a:ln>
            <a:noFill/>
          </a:ln>
        </p:spPr>
      </p:pic>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 y="5949315"/>
            <a:ext cx="2703196" cy="72009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E:\erasmus\invent LOGO transparent.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62200" y="609600"/>
            <a:ext cx="4419600" cy="838200"/>
          </a:xfrm>
          <a:prstGeom prst="rect">
            <a:avLst/>
          </a:prstGeom>
          <a:noFill/>
          <a:ln>
            <a:noFill/>
          </a:ln>
        </p:spPr>
      </p:pic>
    </p:spTree>
    <p:extLst>
      <p:ext uri="{BB962C8B-B14F-4D97-AF65-F5344CB8AC3E}">
        <p14:creationId xmlns:p14="http://schemas.microsoft.com/office/powerpoint/2010/main" val="1295230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FFC000"/>
              </a:solidFill>
              <a:latin typeface="Arial" panose="020B0604020202020204" pitchFamily="34" charset="0"/>
              <a:cs typeface="Arial" panose="020B0604020202020204" pitchFamily="34" charset="0"/>
            </a:endParaRPr>
          </a:p>
          <a:p>
            <a:pPr marL="285750">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FFC000"/>
              </a:solidFill>
              <a:latin typeface="Arial" panose="020B0604020202020204" pitchFamily="34" charset="0"/>
              <a:cs typeface="Arial" panose="020B0604020202020204" pitchFamily="34" charset="0"/>
            </a:endParaRP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12300" b="1" dirty="0">
                <a:solidFill>
                  <a:srgbClr val="FFC000"/>
                </a:solidFill>
              </a:rPr>
              <a:t>“</a:t>
            </a:r>
            <a:r>
              <a:rPr lang="pt-PT" sz="12300" b="1" dirty="0" err="1">
                <a:solidFill>
                  <a:srgbClr val="FFC000"/>
                </a:solidFill>
              </a:rPr>
              <a:t>Innovation</a:t>
            </a:r>
            <a:r>
              <a:rPr lang="pt-PT" sz="12300" b="1" dirty="0">
                <a:solidFill>
                  <a:srgbClr val="FFC000"/>
                </a:solidFill>
              </a:rPr>
              <a:t> </a:t>
            </a:r>
            <a:r>
              <a:rPr lang="pt-PT" sz="12300" b="1" dirty="0" err="1">
                <a:solidFill>
                  <a:srgbClr val="FFC000"/>
                </a:solidFill>
              </a:rPr>
              <a:t>is</a:t>
            </a:r>
            <a:r>
              <a:rPr lang="pt-PT" sz="12300" b="1" dirty="0">
                <a:solidFill>
                  <a:srgbClr val="FFC000"/>
                </a:solidFill>
              </a:rPr>
              <a:t>:</a:t>
            </a: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12300" b="1" dirty="0" err="1">
                <a:solidFill>
                  <a:srgbClr val="FFC000"/>
                </a:solidFill>
              </a:rPr>
              <a:t>The</a:t>
            </a:r>
            <a:r>
              <a:rPr lang="pt-PT" sz="12300" b="1" dirty="0">
                <a:solidFill>
                  <a:srgbClr val="FFC000"/>
                </a:solidFill>
              </a:rPr>
              <a:t> </a:t>
            </a:r>
            <a:r>
              <a:rPr lang="pt-PT" sz="12300" b="1" dirty="0" err="1">
                <a:solidFill>
                  <a:srgbClr val="FFC000"/>
                </a:solidFill>
              </a:rPr>
              <a:t>renewal</a:t>
            </a:r>
            <a:r>
              <a:rPr lang="pt-PT" sz="12300" b="1" dirty="0">
                <a:solidFill>
                  <a:srgbClr val="FFC000"/>
                </a:solidFill>
              </a:rPr>
              <a:t> </a:t>
            </a:r>
            <a:r>
              <a:rPr lang="pt-PT" sz="12300" b="1" dirty="0" err="1">
                <a:solidFill>
                  <a:srgbClr val="FFC000"/>
                </a:solidFill>
              </a:rPr>
              <a:t>and</a:t>
            </a:r>
            <a:r>
              <a:rPr lang="pt-PT" sz="12300" b="1" dirty="0">
                <a:solidFill>
                  <a:srgbClr val="FFC000"/>
                </a:solidFill>
              </a:rPr>
              <a:t> </a:t>
            </a:r>
            <a:r>
              <a:rPr lang="pt-PT" sz="12300" b="1" dirty="0" err="1">
                <a:solidFill>
                  <a:srgbClr val="FFC000"/>
                </a:solidFill>
              </a:rPr>
              <a:t>enlargement</a:t>
            </a:r>
            <a:r>
              <a:rPr lang="pt-PT" sz="12300" b="1" dirty="0">
                <a:solidFill>
                  <a:srgbClr val="FFC000"/>
                </a:solidFill>
              </a:rPr>
              <a:t> </a:t>
            </a:r>
            <a:r>
              <a:rPr lang="pt-PT" sz="12300" b="1" dirty="0" err="1">
                <a:solidFill>
                  <a:srgbClr val="FFC000"/>
                </a:solidFill>
              </a:rPr>
              <a:t>of</a:t>
            </a:r>
            <a:r>
              <a:rPr lang="pt-PT" sz="12300" b="1" dirty="0">
                <a:solidFill>
                  <a:srgbClr val="FFC000"/>
                </a:solidFill>
              </a:rPr>
              <a:t> </a:t>
            </a:r>
            <a:r>
              <a:rPr lang="pt-PT" sz="12300" b="1" dirty="0" err="1">
                <a:solidFill>
                  <a:srgbClr val="FFC000"/>
                </a:solidFill>
              </a:rPr>
              <a:t>the</a:t>
            </a:r>
            <a:r>
              <a:rPr lang="pt-PT" sz="12300" b="1" dirty="0">
                <a:solidFill>
                  <a:srgbClr val="FFC000"/>
                </a:solidFill>
              </a:rPr>
              <a:t> range </a:t>
            </a:r>
            <a:r>
              <a:rPr lang="pt-PT" sz="12300" b="1" dirty="0" err="1">
                <a:solidFill>
                  <a:srgbClr val="FFC000"/>
                </a:solidFill>
              </a:rPr>
              <a:t>of</a:t>
            </a:r>
            <a:r>
              <a:rPr lang="pt-PT" sz="12300" b="1" dirty="0">
                <a:solidFill>
                  <a:srgbClr val="FFC000"/>
                </a:solidFill>
              </a:rPr>
              <a:t> </a:t>
            </a:r>
            <a:r>
              <a:rPr lang="pt-PT" sz="12300" b="1" dirty="0" err="1">
                <a:solidFill>
                  <a:srgbClr val="FFC000"/>
                </a:solidFill>
              </a:rPr>
              <a:t>products</a:t>
            </a:r>
            <a:r>
              <a:rPr lang="pt-PT" sz="12300" b="1" dirty="0">
                <a:solidFill>
                  <a:srgbClr val="FFC000"/>
                </a:solidFill>
              </a:rPr>
              <a:t>, </a:t>
            </a:r>
            <a:r>
              <a:rPr lang="pt-PT" sz="12300" b="1" dirty="0" err="1">
                <a:solidFill>
                  <a:srgbClr val="FFC000"/>
                </a:solidFill>
              </a:rPr>
              <a:t>services</a:t>
            </a:r>
            <a:r>
              <a:rPr lang="pt-PT" sz="12300" b="1" dirty="0">
                <a:solidFill>
                  <a:srgbClr val="FFC000"/>
                </a:solidFill>
              </a:rPr>
              <a:t> </a:t>
            </a:r>
            <a:r>
              <a:rPr lang="pt-PT" sz="12300" b="1" dirty="0" err="1">
                <a:solidFill>
                  <a:srgbClr val="FFC000"/>
                </a:solidFill>
              </a:rPr>
              <a:t>and</a:t>
            </a:r>
            <a:r>
              <a:rPr lang="pt-PT" sz="12300" b="1" dirty="0">
                <a:solidFill>
                  <a:srgbClr val="FFC000"/>
                </a:solidFill>
              </a:rPr>
              <a:t> </a:t>
            </a:r>
            <a:r>
              <a:rPr lang="pt-PT" sz="12300" b="1" dirty="0" err="1">
                <a:solidFill>
                  <a:srgbClr val="FFC000"/>
                </a:solidFill>
              </a:rPr>
              <a:t>associated</a:t>
            </a:r>
            <a:r>
              <a:rPr lang="pt-PT" sz="12300" b="1" dirty="0">
                <a:solidFill>
                  <a:srgbClr val="FFC000"/>
                </a:solidFill>
              </a:rPr>
              <a:t> </a:t>
            </a:r>
            <a:r>
              <a:rPr lang="pt-PT" sz="12300" b="1" dirty="0" err="1">
                <a:solidFill>
                  <a:srgbClr val="FFC000"/>
                </a:solidFill>
              </a:rPr>
              <a:t>markets</a:t>
            </a:r>
            <a:r>
              <a:rPr lang="pt-PT" sz="12300" b="1" dirty="0">
                <a:solidFill>
                  <a:srgbClr val="FFC000"/>
                </a:solidFill>
              </a:rPr>
              <a:t>;</a:t>
            </a:r>
          </a:p>
          <a:p>
            <a:pPr marL="285750" algn="l">
              <a:lnSpc>
                <a:spcPct val="96000"/>
              </a:lnSpc>
              <a:spcBef>
                <a:spcPts val="1750"/>
              </a:spcBef>
              <a:buClr>
                <a:srgbClr val="FFFFFF"/>
              </a:buClr>
              <a:buFont typeface="Symbol" pitchFamily="16"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12300" b="1" dirty="0">
                <a:solidFill>
                  <a:srgbClr val="FFC000"/>
                </a:solidFill>
              </a:rPr>
              <a:t> </a:t>
            </a:r>
            <a:r>
              <a:rPr lang="pt-PT" sz="12300" b="1" dirty="0" err="1">
                <a:solidFill>
                  <a:srgbClr val="FFC000"/>
                </a:solidFill>
              </a:rPr>
              <a:t>The</a:t>
            </a:r>
            <a:r>
              <a:rPr lang="pt-PT" sz="12300" b="1" dirty="0">
                <a:solidFill>
                  <a:srgbClr val="FFC000"/>
                </a:solidFill>
              </a:rPr>
              <a:t> </a:t>
            </a:r>
            <a:r>
              <a:rPr lang="pt-PT" sz="12300" b="1" dirty="0" err="1">
                <a:solidFill>
                  <a:srgbClr val="FFC000"/>
                </a:solidFill>
              </a:rPr>
              <a:t>creation</a:t>
            </a:r>
            <a:r>
              <a:rPr lang="pt-PT" sz="12300" b="1" dirty="0">
                <a:solidFill>
                  <a:srgbClr val="FFC000"/>
                </a:solidFill>
              </a:rPr>
              <a:t> </a:t>
            </a:r>
            <a:r>
              <a:rPr lang="pt-PT" sz="12300" b="1" dirty="0" err="1">
                <a:solidFill>
                  <a:srgbClr val="FFC000"/>
                </a:solidFill>
              </a:rPr>
              <a:t>of</a:t>
            </a:r>
            <a:r>
              <a:rPr lang="pt-PT" sz="12300" b="1" dirty="0">
                <a:solidFill>
                  <a:srgbClr val="FFC000"/>
                </a:solidFill>
              </a:rPr>
              <a:t> </a:t>
            </a:r>
            <a:r>
              <a:rPr lang="pt-PT" sz="12300" b="1" dirty="0" err="1">
                <a:solidFill>
                  <a:srgbClr val="FFC000"/>
                </a:solidFill>
              </a:rPr>
              <a:t>new</a:t>
            </a:r>
            <a:r>
              <a:rPr lang="pt-PT" sz="12300" b="1" dirty="0">
                <a:solidFill>
                  <a:srgbClr val="FFC000"/>
                </a:solidFill>
              </a:rPr>
              <a:t> </a:t>
            </a:r>
            <a:r>
              <a:rPr lang="pt-PT" sz="12300" b="1" dirty="0" err="1">
                <a:solidFill>
                  <a:srgbClr val="FFC000"/>
                </a:solidFill>
              </a:rPr>
              <a:t>methods</a:t>
            </a:r>
            <a:r>
              <a:rPr lang="pt-PT" sz="12300" b="1" dirty="0">
                <a:solidFill>
                  <a:srgbClr val="FFC000"/>
                </a:solidFill>
              </a:rPr>
              <a:t> </a:t>
            </a:r>
            <a:r>
              <a:rPr lang="pt-PT" sz="12300" b="1" dirty="0" err="1">
                <a:solidFill>
                  <a:srgbClr val="FFC000"/>
                </a:solidFill>
              </a:rPr>
              <a:t>of</a:t>
            </a:r>
            <a:r>
              <a:rPr lang="pt-PT" sz="12300" b="1" dirty="0">
                <a:solidFill>
                  <a:srgbClr val="FFC000"/>
                </a:solidFill>
              </a:rPr>
              <a:t> </a:t>
            </a:r>
            <a:r>
              <a:rPr lang="pt-PT" sz="12300" b="1" dirty="0" err="1">
                <a:solidFill>
                  <a:srgbClr val="FFC000"/>
                </a:solidFill>
              </a:rPr>
              <a:t>production</a:t>
            </a:r>
            <a:r>
              <a:rPr lang="pt-PT" sz="12300" b="1" dirty="0">
                <a:solidFill>
                  <a:srgbClr val="FFC000"/>
                </a:solidFill>
              </a:rPr>
              <a:t>, </a:t>
            </a:r>
            <a:r>
              <a:rPr lang="pt-PT" sz="12300" b="1" dirty="0" err="1">
                <a:solidFill>
                  <a:srgbClr val="FFC000"/>
                </a:solidFill>
              </a:rPr>
              <a:t>storing</a:t>
            </a:r>
            <a:r>
              <a:rPr lang="pt-PT" sz="12300" b="1" dirty="0">
                <a:solidFill>
                  <a:srgbClr val="FFC000"/>
                </a:solidFill>
              </a:rPr>
              <a:t> </a:t>
            </a:r>
            <a:r>
              <a:rPr lang="pt-PT" sz="12300" b="1" dirty="0" err="1">
                <a:solidFill>
                  <a:srgbClr val="FFC000"/>
                </a:solidFill>
              </a:rPr>
              <a:t>and</a:t>
            </a:r>
            <a:r>
              <a:rPr lang="pt-PT" sz="12300" b="1" dirty="0">
                <a:solidFill>
                  <a:srgbClr val="FFC000"/>
                </a:solidFill>
              </a:rPr>
              <a:t> </a:t>
            </a:r>
            <a:r>
              <a:rPr lang="pt-PT" sz="12300" b="1" dirty="0" err="1">
                <a:solidFill>
                  <a:srgbClr val="FFC000"/>
                </a:solidFill>
              </a:rPr>
              <a:t>distribution</a:t>
            </a:r>
            <a:r>
              <a:rPr lang="pt-PT" sz="12300" b="1" dirty="0">
                <a:solidFill>
                  <a:srgbClr val="FFC000"/>
                </a:solidFill>
              </a:rPr>
              <a:t>;</a:t>
            </a:r>
          </a:p>
          <a:p>
            <a:pPr marL="285750" algn="l">
              <a:lnSpc>
                <a:spcPct val="96000"/>
              </a:lnSpc>
              <a:spcBef>
                <a:spcPts val="1750"/>
              </a:spcBef>
              <a:buClr>
                <a:srgbClr val="FFFFFF"/>
              </a:buClr>
              <a:buFont typeface="Symbol" pitchFamily="16"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12300" b="1" dirty="0">
                <a:solidFill>
                  <a:srgbClr val="FFC000"/>
                </a:solidFill>
              </a:rPr>
              <a:t> </a:t>
            </a:r>
            <a:r>
              <a:rPr lang="pt-PT" sz="12300" b="1" dirty="0" err="1">
                <a:solidFill>
                  <a:srgbClr val="FFC000"/>
                </a:solidFill>
              </a:rPr>
              <a:t>The</a:t>
            </a:r>
            <a:r>
              <a:rPr lang="pt-PT" sz="12300" b="1" dirty="0">
                <a:solidFill>
                  <a:srgbClr val="FFC000"/>
                </a:solidFill>
              </a:rPr>
              <a:t> </a:t>
            </a:r>
            <a:r>
              <a:rPr lang="pt-PT" sz="12300" b="1" dirty="0" err="1">
                <a:solidFill>
                  <a:srgbClr val="FFC000"/>
                </a:solidFill>
              </a:rPr>
              <a:t>introduction</a:t>
            </a:r>
            <a:r>
              <a:rPr lang="pt-PT" sz="12300" b="1" dirty="0">
                <a:solidFill>
                  <a:srgbClr val="FFC000"/>
                </a:solidFill>
              </a:rPr>
              <a:t> </a:t>
            </a:r>
            <a:r>
              <a:rPr lang="pt-PT" sz="12300" b="1" dirty="0" err="1">
                <a:solidFill>
                  <a:srgbClr val="FFC000"/>
                </a:solidFill>
              </a:rPr>
              <a:t>of</a:t>
            </a:r>
            <a:r>
              <a:rPr lang="pt-PT" sz="12300" b="1" dirty="0">
                <a:solidFill>
                  <a:srgbClr val="FFC000"/>
                </a:solidFill>
              </a:rPr>
              <a:t> </a:t>
            </a:r>
            <a:r>
              <a:rPr lang="pt-PT" sz="12300" b="1" dirty="0" err="1">
                <a:solidFill>
                  <a:srgbClr val="FFC000"/>
                </a:solidFill>
              </a:rPr>
              <a:t>changes</a:t>
            </a:r>
            <a:r>
              <a:rPr lang="pt-PT" sz="12300" b="1" dirty="0">
                <a:solidFill>
                  <a:srgbClr val="FFC000"/>
                </a:solidFill>
              </a:rPr>
              <a:t> in </a:t>
            </a:r>
            <a:r>
              <a:rPr lang="pt-PT" sz="12300" b="1" dirty="0" err="1">
                <a:solidFill>
                  <a:srgbClr val="FFC000"/>
                </a:solidFill>
              </a:rPr>
              <a:t>the</a:t>
            </a:r>
            <a:r>
              <a:rPr lang="pt-PT" sz="12300" b="1" dirty="0">
                <a:solidFill>
                  <a:srgbClr val="FFC000"/>
                </a:solidFill>
              </a:rPr>
              <a:t> management, in </a:t>
            </a:r>
            <a:r>
              <a:rPr lang="pt-PT" sz="12300" b="1" dirty="0" err="1">
                <a:solidFill>
                  <a:srgbClr val="FFC000"/>
                </a:solidFill>
              </a:rPr>
              <a:t>the</a:t>
            </a:r>
            <a:r>
              <a:rPr lang="pt-PT" sz="12300" b="1" dirty="0">
                <a:solidFill>
                  <a:srgbClr val="FFC000"/>
                </a:solidFill>
              </a:rPr>
              <a:t> </a:t>
            </a:r>
            <a:r>
              <a:rPr lang="pt-PT" sz="12300" b="1" dirty="0" err="1">
                <a:solidFill>
                  <a:srgbClr val="FFC000"/>
                </a:solidFill>
              </a:rPr>
              <a:t>work</a:t>
            </a:r>
            <a:r>
              <a:rPr lang="pt-PT" sz="12300" b="1" dirty="0">
                <a:solidFill>
                  <a:srgbClr val="FFC000"/>
                </a:solidFill>
              </a:rPr>
              <a:t> </a:t>
            </a:r>
            <a:r>
              <a:rPr lang="pt-PT" sz="12300" b="1" dirty="0" err="1">
                <a:solidFill>
                  <a:srgbClr val="FFC000"/>
                </a:solidFill>
              </a:rPr>
              <a:t>organization</a:t>
            </a:r>
            <a:r>
              <a:rPr lang="pt-PT" sz="12300" b="1" dirty="0">
                <a:solidFill>
                  <a:srgbClr val="FFC000"/>
                </a:solidFill>
              </a:rPr>
              <a:t>, as </a:t>
            </a:r>
            <a:r>
              <a:rPr lang="pt-PT" sz="12300" b="1" dirty="0" err="1">
                <a:solidFill>
                  <a:srgbClr val="FFC000"/>
                </a:solidFill>
              </a:rPr>
              <a:t>well</a:t>
            </a:r>
            <a:r>
              <a:rPr lang="pt-PT" sz="12300" b="1" dirty="0">
                <a:solidFill>
                  <a:srgbClr val="FFC000"/>
                </a:solidFill>
              </a:rPr>
              <a:t> as, in </a:t>
            </a:r>
            <a:r>
              <a:rPr lang="pt-PT" sz="12300" b="1" dirty="0" err="1">
                <a:solidFill>
                  <a:srgbClr val="FFC000"/>
                </a:solidFill>
              </a:rPr>
              <a:t>the</a:t>
            </a:r>
            <a:r>
              <a:rPr lang="pt-PT" sz="12300" b="1" dirty="0">
                <a:solidFill>
                  <a:srgbClr val="FFC000"/>
                </a:solidFill>
              </a:rPr>
              <a:t> </a:t>
            </a:r>
            <a:r>
              <a:rPr lang="pt-PT" sz="12300" b="1" dirty="0" err="1">
                <a:solidFill>
                  <a:srgbClr val="FFC000"/>
                </a:solidFill>
              </a:rPr>
              <a:t>skills</a:t>
            </a:r>
            <a:r>
              <a:rPr lang="pt-PT" sz="12300" b="1" dirty="0">
                <a:solidFill>
                  <a:srgbClr val="FFC000"/>
                </a:solidFill>
              </a:rPr>
              <a:t> </a:t>
            </a:r>
            <a:r>
              <a:rPr lang="pt-PT" sz="12300" b="1" dirty="0" err="1">
                <a:solidFill>
                  <a:srgbClr val="FFC000"/>
                </a:solidFill>
              </a:rPr>
              <a:t>of</a:t>
            </a:r>
            <a:r>
              <a:rPr lang="pt-PT" sz="12300" b="1" dirty="0">
                <a:solidFill>
                  <a:srgbClr val="FFC000"/>
                </a:solidFill>
              </a:rPr>
              <a:t> </a:t>
            </a:r>
            <a:r>
              <a:rPr lang="pt-PT" sz="12300" b="1" dirty="0" err="1">
                <a:solidFill>
                  <a:srgbClr val="FFC000"/>
                </a:solidFill>
              </a:rPr>
              <a:t>the</a:t>
            </a:r>
            <a:r>
              <a:rPr lang="pt-PT" sz="12300" b="1" dirty="0">
                <a:solidFill>
                  <a:srgbClr val="FFC000"/>
                </a:solidFill>
              </a:rPr>
              <a:t> </a:t>
            </a:r>
            <a:r>
              <a:rPr lang="pt-PT" sz="12300" b="1" dirty="0" err="1">
                <a:solidFill>
                  <a:srgbClr val="FFC000"/>
                </a:solidFill>
              </a:rPr>
              <a:t>workers</a:t>
            </a:r>
            <a:r>
              <a:rPr lang="pt-PT" sz="12300" b="1" dirty="0">
                <a:solidFill>
                  <a:srgbClr val="FFC000"/>
                </a:solidFill>
              </a:rPr>
              <a:t>.”</a:t>
            </a:r>
          </a:p>
          <a:p>
            <a:pPr marL="285750" algn="l">
              <a:lnSpc>
                <a:spcPct val="96000"/>
              </a:lnSpc>
              <a:spcBef>
                <a:spcPts val="1750"/>
              </a:spcBef>
              <a:buClr>
                <a:srgbClr val="FFFFFF"/>
              </a:buClr>
              <a:buFont typeface="Symbol" pitchFamily="16" charset="2"/>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6700" b="1" dirty="0">
              <a:solidFill>
                <a:srgbClr val="FFC000"/>
              </a:solidFill>
            </a:endParaRPr>
          </a:p>
          <a:p>
            <a:pPr marL="285750">
              <a:lnSpc>
                <a:spcPct val="92000"/>
              </a:lnSpc>
              <a:spcBef>
                <a:spcPts val="1125"/>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12800" b="1" dirty="0">
                <a:solidFill>
                  <a:schemeClr val="tx2">
                    <a:lumMod val="75000"/>
                  </a:schemeClr>
                </a:solidFill>
              </a:rPr>
              <a:t>Green </a:t>
            </a:r>
            <a:r>
              <a:rPr lang="pt-PT" sz="12800" b="1" dirty="0" err="1">
                <a:solidFill>
                  <a:schemeClr val="tx2">
                    <a:lumMod val="75000"/>
                  </a:schemeClr>
                </a:solidFill>
              </a:rPr>
              <a:t>Book</a:t>
            </a:r>
            <a:r>
              <a:rPr lang="pt-PT" sz="12800" b="1" dirty="0">
                <a:solidFill>
                  <a:schemeClr val="tx2">
                    <a:lumMod val="75000"/>
                  </a:schemeClr>
                </a:solidFill>
              </a:rPr>
              <a:t> </a:t>
            </a:r>
            <a:r>
              <a:rPr lang="pt-PT" sz="12800" b="1" dirty="0" err="1">
                <a:solidFill>
                  <a:schemeClr val="tx2">
                    <a:lumMod val="75000"/>
                  </a:schemeClr>
                </a:solidFill>
              </a:rPr>
              <a:t>of</a:t>
            </a:r>
            <a:r>
              <a:rPr lang="pt-PT" sz="12800" b="1" dirty="0">
                <a:solidFill>
                  <a:schemeClr val="tx2">
                    <a:lumMod val="75000"/>
                  </a:schemeClr>
                </a:solidFill>
              </a:rPr>
              <a:t> </a:t>
            </a:r>
            <a:r>
              <a:rPr lang="pt-PT" sz="12800" b="1" dirty="0" err="1">
                <a:solidFill>
                  <a:schemeClr val="tx2">
                    <a:lumMod val="75000"/>
                  </a:schemeClr>
                </a:solidFill>
              </a:rPr>
              <a:t>Innovation</a:t>
            </a:r>
            <a:r>
              <a:rPr lang="pt-PT" sz="12800" b="1" dirty="0">
                <a:solidFill>
                  <a:schemeClr val="tx2">
                    <a:lumMod val="75000"/>
                  </a:schemeClr>
                </a:solidFill>
              </a:rPr>
              <a:t>, </a:t>
            </a:r>
            <a:r>
              <a:rPr lang="pt-PT" sz="12800" b="1" dirty="0" err="1">
                <a:solidFill>
                  <a:schemeClr val="tx2">
                    <a:lumMod val="75000"/>
                  </a:schemeClr>
                </a:solidFill>
              </a:rPr>
              <a:t>European</a:t>
            </a:r>
            <a:r>
              <a:rPr lang="pt-PT" sz="12800" b="1" dirty="0">
                <a:solidFill>
                  <a:schemeClr val="tx2">
                    <a:lumMod val="75000"/>
                  </a:schemeClr>
                </a:solidFill>
              </a:rPr>
              <a:t> </a:t>
            </a:r>
            <a:r>
              <a:rPr lang="pt-PT" sz="12800" b="1" dirty="0" err="1">
                <a:solidFill>
                  <a:schemeClr val="tx2">
                    <a:lumMod val="75000"/>
                  </a:schemeClr>
                </a:solidFill>
              </a:rPr>
              <a:t>Commission</a:t>
            </a:r>
            <a:r>
              <a:rPr lang="pt-PT" sz="12800" b="1" dirty="0">
                <a:solidFill>
                  <a:schemeClr val="tx2">
                    <a:lumMod val="75000"/>
                  </a:schemeClr>
                </a:solidFill>
              </a:rPr>
              <a:t>, 1996</a:t>
            </a:r>
            <a:endParaRPr lang="pt-PT" sz="128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222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FFC000"/>
              </a:solidFill>
            </a:endParaRP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a:solidFill>
                  <a:srgbClr val="FFC000"/>
                </a:solidFill>
              </a:rPr>
              <a:t>THE RISKS OF INNOVATING</a:t>
            </a:r>
            <a:endParaRPr lang="pt-PT" sz="3600" b="1" dirty="0">
              <a:solidFill>
                <a:srgbClr val="002060"/>
              </a:solidFill>
            </a:endParaRP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Being</a:t>
            </a:r>
            <a:r>
              <a:rPr lang="pt-PT" sz="3200" b="1" dirty="0">
                <a:solidFill>
                  <a:srgbClr val="002060"/>
                </a:solidFill>
              </a:rPr>
              <a:t> </a:t>
            </a:r>
            <a:r>
              <a:rPr lang="pt-PT" sz="3200" b="1" dirty="0" err="1">
                <a:solidFill>
                  <a:srgbClr val="002060"/>
                </a:solidFill>
              </a:rPr>
              <a:t>passed</a:t>
            </a:r>
            <a:r>
              <a:rPr lang="pt-PT" sz="3200" b="1" dirty="0">
                <a:solidFill>
                  <a:srgbClr val="002060"/>
                </a:solidFill>
              </a:rPr>
              <a:t> </a:t>
            </a:r>
            <a:r>
              <a:rPr lang="pt-PT" sz="3200" b="1" dirty="0" err="1">
                <a:solidFill>
                  <a:srgbClr val="002060"/>
                </a:solidFill>
              </a:rPr>
              <a:t>through</a:t>
            </a:r>
            <a:r>
              <a:rPr lang="pt-PT" sz="3200" b="1" dirty="0">
                <a:solidFill>
                  <a:srgbClr val="002060"/>
                </a:solidFill>
              </a:rPr>
              <a:t> </a:t>
            </a:r>
            <a:r>
              <a:rPr lang="pt-PT" sz="3200" b="1" dirty="0" err="1">
                <a:solidFill>
                  <a:srgbClr val="002060"/>
                </a:solidFill>
              </a:rPr>
              <a:t>by</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other</a:t>
            </a:r>
            <a:r>
              <a:rPr lang="pt-PT" sz="3200" b="1" dirty="0">
                <a:solidFill>
                  <a:srgbClr val="002060"/>
                </a:solidFill>
              </a:rPr>
              <a:t> </a:t>
            </a:r>
            <a:r>
              <a:rPr lang="pt-PT" sz="3200" b="1" dirty="0" err="1">
                <a:solidFill>
                  <a:srgbClr val="002060"/>
                </a:solidFill>
              </a:rPr>
              <a:t>partners</a:t>
            </a:r>
            <a:r>
              <a:rPr lang="pt-PT" sz="3200" b="1" dirty="0">
                <a:solidFill>
                  <a:srgbClr val="002060"/>
                </a:solidFill>
              </a:rPr>
              <a:t> </a:t>
            </a:r>
            <a:r>
              <a:rPr lang="pt-PT" sz="3200" b="1" dirty="0" err="1">
                <a:solidFill>
                  <a:srgbClr val="002060"/>
                </a:solidFill>
              </a:rPr>
              <a:t>when</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innovation</a:t>
            </a:r>
            <a:r>
              <a:rPr lang="pt-PT" sz="3200" b="1" dirty="0">
                <a:solidFill>
                  <a:srgbClr val="002060"/>
                </a:solidFill>
              </a:rPr>
              <a:t> </a:t>
            </a:r>
            <a:r>
              <a:rPr lang="pt-PT" sz="3200" b="1" dirty="0" err="1">
                <a:solidFill>
                  <a:srgbClr val="002060"/>
                </a:solidFill>
              </a:rPr>
              <a:t>process</a:t>
            </a:r>
            <a:r>
              <a:rPr lang="pt-PT" sz="3200" b="1" dirty="0">
                <a:solidFill>
                  <a:srgbClr val="002060"/>
                </a:solidFill>
              </a:rPr>
              <a:t> </a:t>
            </a:r>
            <a:r>
              <a:rPr lang="pt-PT" sz="3200" b="1" dirty="0" err="1">
                <a:solidFill>
                  <a:srgbClr val="002060"/>
                </a:solidFill>
              </a:rPr>
              <a:t>is</a:t>
            </a:r>
            <a:r>
              <a:rPr lang="pt-PT" sz="3200" b="1" dirty="0">
                <a:solidFill>
                  <a:srgbClr val="002060"/>
                </a:solidFill>
              </a:rPr>
              <a:t> </a:t>
            </a:r>
            <a:r>
              <a:rPr lang="pt-PT" sz="3200" b="1" dirty="0" err="1">
                <a:solidFill>
                  <a:srgbClr val="002060"/>
                </a:solidFill>
              </a:rPr>
              <a:t>done</a:t>
            </a:r>
            <a:r>
              <a:rPr lang="pt-PT" sz="3200" b="1" dirty="0">
                <a:solidFill>
                  <a:srgbClr val="002060"/>
                </a:solidFill>
              </a:rPr>
              <a:t> </a:t>
            </a:r>
            <a:r>
              <a:rPr lang="pt-PT" sz="3200" b="1" dirty="0" err="1">
                <a:solidFill>
                  <a:srgbClr val="002060"/>
                </a:solidFill>
              </a:rPr>
              <a:t>within</a:t>
            </a:r>
            <a:r>
              <a:rPr lang="pt-PT" sz="3200" b="1" dirty="0">
                <a:solidFill>
                  <a:srgbClr val="002060"/>
                </a:solidFill>
              </a:rPr>
              <a:t> a </a:t>
            </a:r>
            <a:r>
              <a:rPr lang="pt-PT" sz="3200" b="1" dirty="0" err="1">
                <a:solidFill>
                  <a:srgbClr val="002060"/>
                </a:solidFill>
              </a:rPr>
              <a:t>partnership</a:t>
            </a:r>
            <a:r>
              <a:rPr lang="pt-PT" sz="3200" b="1" dirty="0">
                <a:solidFill>
                  <a:srgbClr val="002060"/>
                </a:solidFill>
              </a:rPr>
              <a:t> / </a:t>
            </a:r>
            <a:r>
              <a:rPr lang="pt-PT" sz="3200" b="1" dirty="0" err="1">
                <a:solidFill>
                  <a:srgbClr val="002060"/>
                </a:solidFill>
              </a:rPr>
              <a:t>The</a:t>
            </a:r>
            <a:r>
              <a:rPr lang="pt-PT" sz="3200" b="1" dirty="0">
                <a:solidFill>
                  <a:srgbClr val="002060"/>
                </a:solidFill>
              </a:rPr>
              <a:t> </a:t>
            </a:r>
            <a:r>
              <a:rPr lang="pt-PT" sz="3200" b="1" dirty="0" err="1">
                <a:solidFill>
                  <a:srgbClr val="002060"/>
                </a:solidFill>
              </a:rPr>
              <a:t>risks</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sharing</a:t>
            </a:r>
            <a:r>
              <a:rPr lang="pt-PT" sz="3200" b="1" dirty="0">
                <a:solidFill>
                  <a:srgbClr val="002060"/>
                </a:solidFill>
              </a:rPr>
              <a:t> </a:t>
            </a:r>
            <a:r>
              <a:rPr lang="pt-PT" sz="3200" b="1" dirty="0" err="1">
                <a:solidFill>
                  <a:srgbClr val="002060"/>
                </a:solidFill>
              </a:rPr>
              <a:t>the</a:t>
            </a:r>
            <a:r>
              <a:rPr lang="pt-PT" sz="3200" b="1" dirty="0">
                <a:solidFill>
                  <a:srgbClr val="002060"/>
                </a:solidFill>
              </a:rPr>
              <a:t> Know-How</a:t>
            </a:r>
            <a:r>
              <a:rPr lang="en-US" sz="3200" b="1" dirty="0">
                <a:solidFill>
                  <a:srgbClr val="002060"/>
                </a:solidFill>
              </a:rPr>
              <a:t>;</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en-US" sz="3200" b="1" dirty="0">
                <a:solidFill>
                  <a:srgbClr val="002060"/>
                </a:solidFill>
              </a:rPr>
              <a:t>Being passed by competitors doing benchmarking;</a:t>
            </a: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4549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a:solidFill>
                  <a:srgbClr val="FFC000"/>
                </a:solidFill>
              </a:rPr>
              <a:t>THE RISKS OF INNOVATING</a:t>
            </a:r>
            <a:endParaRPr lang="pt-PT" sz="3200" b="1" dirty="0">
              <a:solidFill>
                <a:srgbClr val="002060"/>
              </a:solidFill>
            </a:endParaRP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The</a:t>
            </a:r>
            <a:r>
              <a:rPr lang="pt-PT" sz="3200" b="1" dirty="0">
                <a:solidFill>
                  <a:srgbClr val="002060"/>
                </a:solidFill>
              </a:rPr>
              <a:t> </a:t>
            </a:r>
            <a:r>
              <a:rPr lang="pt-PT" sz="3200" b="1" dirty="0" err="1">
                <a:solidFill>
                  <a:srgbClr val="002060"/>
                </a:solidFill>
              </a:rPr>
              <a:t>company</a:t>
            </a:r>
            <a:r>
              <a:rPr lang="pt-PT" sz="3200" b="1" dirty="0">
                <a:solidFill>
                  <a:srgbClr val="002060"/>
                </a:solidFill>
              </a:rPr>
              <a:t> can </a:t>
            </a:r>
            <a:r>
              <a:rPr lang="pt-PT" sz="3200" b="1" dirty="0" err="1">
                <a:solidFill>
                  <a:srgbClr val="002060"/>
                </a:solidFill>
              </a:rPr>
              <a:t>become</a:t>
            </a:r>
            <a:r>
              <a:rPr lang="pt-PT" sz="3200" b="1" dirty="0">
                <a:solidFill>
                  <a:srgbClr val="002060"/>
                </a:solidFill>
              </a:rPr>
              <a:t> </a:t>
            </a:r>
            <a:r>
              <a:rPr lang="pt-PT" sz="3200" b="1" dirty="0" err="1">
                <a:solidFill>
                  <a:srgbClr val="002060"/>
                </a:solidFill>
              </a:rPr>
              <a:t>dependent</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new</a:t>
            </a:r>
            <a:r>
              <a:rPr lang="pt-PT" sz="3200" b="1" dirty="0">
                <a:solidFill>
                  <a:srgbClr val="002060"/>
                </a:solidFill>
              </a:rPr>
              <a:t> </a:t>
            </a:r>
            <a:r>
              <a:rPr lang="pt-PT" sz="3200" b="1" dirty="0" err="1">
                <a:solidFill>
                  <a:srgbClr val="002060"/>
                </a:solidFill>
              </a:rPr>
              <a:t>product</a:t>
            </a:r>
            <a:r>
              <a:rPr lang="en-US" sz="3200" b="1" dirty="0">
                <a:solidFill>
                  <a:srgbClr val="002060"/>
                </a:solidFill>
              </a:rPr>
              <a:t>;</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en-US"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innovation</a:t>
            </a:r>
            <a:r>
              <a:rPr lang="pt-PT" sz="3200" b="1" dirty="0">
                <a:solidFill>
                  <a:srgbClr val="002060"/>
                </a:solidFill>
              </a:rPr>
              <a:t> </a:t>
            </a:r>
            <a:r>
              <a:rPr lang="pt-PT" sz="3200" b="1" dirty="0" err="1">
                <a:solidFill>
                  <a:srgbClr val="002060"/>
                </a:solidFill>
              </a:rPr>
              <a:t>process</a:t>
            </a:r>
            <a:r>
              <a:rPr lang="pt-PT" sz="3200" b="1" dirty="0">
                <a:solidFill>
                  <a:srgbClr val="002060"/>
                </a:solidFill>
              </a:rPr>
              <a:t> can </a:t>
            </a:r>
            <a:r>
              <a:rPr lang="pt-PT" sz="3200" b="1" dirty="0" err="1">
                <a:solidFill>
                  <a:srgbClr val="002060"/>
                </a:solidFill>
              </a:rPr>
              <a:t>imply</a:t>
            </a:r>
            <a:r>
              <a:rPr lang="pt-PT" sz="3200" b="1" dirty="0">
                <a:solidFill>
                  <a:srgbClr val="002060"/>
                </a:solidFill>
              </a:rPr>
              <a:t> </a:t>
            </a:r>
            <a:r>
              <a:rPr lang="pt-PT" sz="3200" b="1" dirty="0" err="1">
                <a:solidFill>
                  <a:srgbClr val="002060"/>
                </a:solidFill>
              </a:rPr>
              <a:t>large</a:t>
            </a:r>
            <a:r>
              <a:rPr lang="pt-PT" sz="3200" b="1" dirty="0">
                <a:solidFill>
                  <a:srgbClr val="002060"/>
                </a:solidFill>
              </a:rPr>
              <a:t> </a:t>
            </a:r>
            <a:r>
              <a:rPr lang="pt-PT" sz="3200" b="1" dirty="0" err="1">
                <a:solidFill>
                  <a:srgbClr val="002060"/>
                </a:solidFill>
              </a:rPr>
              <a:t>investment</a:t>
            </a:r>
            <a:r>
              <a:rPr lang="pt-PT" sz="3200" b="1" dirty="0">
                <a:solidFill>
                  <a:srgbClr val="002060"/>
                </a:solidFill>
              </a:rPr>
              <a:t> </a:t>
            </a:r>
            <a:r>
              <a:rPr lang="pt-PT" sz="3200" b="1" dirty="0" err="1">
                <a:solidFill>
                  <a:srgbClr val="002060"/>
                </a:solidFill>
              </a:rPr>
              <a:t>that</a:t>
            </a:r>
            <a:r>
              <a:rPr lang="pt-PT" sz="3200" b="1" dirty="0">
                <a:solidFill>
                  <a:srgbClr val="002060"/>
                </a:solidFill>
              </a:rPr>
              <a:t> can </a:t>
            </a:r>
            <a:r>
              <a:rPr lang="pt-PT" sz="3200" b="1" dirty="0" err="1">
                <a:solidFill>
                  <a:srgbClr val="002060"/>
                </a:solidFill>
              </a:rPr>
              <a:t>not</a:t>
            </a:r>
            <a:r>
              <a:rPr lang="pt-PT" sz="3200" b="1" dirty="0">
                <a:solidFill>
                  <a:srgbClr val="002060"/>
                </a:solidFill>
              </a:rPr>
              <a:t> </a:t>
            </a:r>
            <a:r>
              <a:rPr lang="pt-PT" sz="3200" b="1" dirty="0" err="1">
                <a:solidFill>
                  <a:srgbClr val="002060"/>
                </a:solidFill>
              </a:rPr>
              <a:t>be</a:t>
            </a:r>
            <a:r>
              <a:rPr lang="pt-PT" sz="3200" b="1" dirty="0">
                <a:solidFill>
                  <a:srgbClr val="002060"/>
                </a:solidFill>
              </a:rPr>
              <a:t> </a:t>
            </a:r>
            <a:r>
              <a:rPr lang="pt-PT" sz="3200" b="1" dirty="0" err="1">
                <a:solidFill>
                  <a:srgbClr val="002060"/>
                </a:solidFill>
              </a:rPr>
              <a:t>recovered</a:t>
            </a:r>
            <a:r>
              <a:rPr lang="pt-PT" sz="3200" b="1" dirty="0">
                <a:solidFill>
                  <a:srgbClr val="002060"/>
                </a:solidFill>
              </a:rPr>
              <a:t> </a:t>
            </a:r>
            <a:r>
              <a:rPr lang="pt-PT" sz="3200" b="1" dirty="0" err="1">
                <a:solidFill>
                  <a:srgbClr val="002060"/>
                </a:solidFill>
              </a:rPr>
              <a:t>during</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life</a:t>
            </a:r>
            <a:r>
              <a:rPr lang="pt-PT" sz="3200" b="1" dirty="0">
                <a:solidFill>
                  <a:srgbClr val="002060"/>
                </a:solidFill>
              </a:rPr>
              <a:t> </a:t>
            </a:r>
            <a:r>
              <a:rPr lang="pt-PT" sz="3200" b="1" dirty="0" err="1">
                <a:solidFill>
                  <a:srgbClr val="002060"/>
                </a:solidFill>
              </a:rPr>
              <a:t>cycle</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product</a:t>
            </a:r>
            <a:r>
              <a:rPr lang="pt-PT" sz="3200" b="1" dirty="0">
                <a:solidFill>
                  <a:srgbClr val="002060"/>
                </a:solidFill>
              </a:rPr>
              <a:t>; </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or</a:t>
            </a:r>
            <a:r>
              <a:rPr lang="pt-PT" sz="3200" b="1" dirty="0">
                <a:solidFill>
                  <a:srgbClr val="002060"/>
                </a:solidFill>
              </a:rPr>
              <a:t> </a:t>
            </a:r>
            <a:r>
              <a:rPr lang="pt-PT" sz="3200" b="1" dirty="0" err="1">
                <a:solidFill>
                  <a:srgbClr val="002060"/>
                </a:solidFill>
              </a:rPr>
              <a:t>service</a:t>
            </a:r>
            <a:r>
              <a:rPr lang="pt-PT" sz="3200" b="1" dirty="0">
                <a:solidFill>
                  <a:srgbClr val="002060"/>
                </a:solidFill>
              </a:rPr>
              <a:t> </a:t>
            </a:r>
            <a:r>
              <a:rPr lang="pt-PT" sz="3200" b="1" dirty="0" err="1">
                <a:solidFill>
                  <a:srgbClr val="002060"/>
                </a:solidFill>
              </a:rPr>
              <a:t>is</a:t>
            </a:r>
            <a:r>
              <a:rPr lang="pt-PT" sz="3200" b="1" dirty="0">
                <a:solidFill>
                  <a:srgbClr val="002060"/>
                </a:solidFill>
              </a:rPr>
              <a:t> </a:t>
            </a:r>
            <a:r>
              <a:rPr lang="pt-PT" sz="3200" b="1" dirty="0" err="1">
                <a:solidFill>
                  <a:srgbClr val="002060"/>
                </a:solidFill>
              </a:rPr>
              <a:t>not</a:t>
            </a:r>
            <a:r>
              <a:rPr lang="pt-PT" sz="3200" b="1" dirty="0">
                <a:solidFill>
                  <a:srgbClr val="002060"/>
                </a:solidFill>
              </a:rPr>
              <a:t> </a:t>
            </a:r>
            <a:r>
              <a:rPr lang="pt-PT" sz="3200" b="1" dirty="0" err="1">
                <a:solidFill>
                  <a:srgbClr val="002060"/>
                </a:solidFill>
              </a:rPr>
              <a:t>accepted</a:t>
            </a:r>
            <a:r>
              <a:rPr lang="pt-PT" sz="3200" b="1" dirty="0">
                <a:solidFill>
                  <a:srgbClr val="002060"/>
                </a:solidFill>
              </a:rPr>
              <a:t> </a:t>
            </a:r>
            <a:r>
              <a:rPr lang="pt-PT" sz="3200" b="1" dirty="0" err="1">
                <a:solidFill>
                  <a:srgbClr val="002060"/>
                </a:solidFill>
              </a:rPr>
              <a:t>by</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market</a:t>
            </a:r>
            <a:r>
              <a:rPr lang="en-US" sz="3200" b="1" dirty="0">
                <a:solidFill>
                  <a:srgbClr val="002060"/>
                </a:solidFill>
              </a:rPr>
              <a:t>;</a:t>
            </a:r>
            <a:endParaRPr lang="pt-PT" sz="32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496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a:solidFill>
                  <a:srgbClr val="FFC000"/>
                </a:solidFill>
              </a:rPr>
              <a:t>THE RISKS OF </a:t>
            </a:r>
            <a:r>
              <a:rPr lang="pt-PT" sz="3200" b="1" dirty="0">
                <a:solidFill>
                  <a:srgbClr val="FF0000"/>
                </a:solidFill>
              </a:rPr>
              <a:t>NOT</a:t>
            </a:r>
            <a:r>
              <a:rPr lang="pt-PT" sz="3200" b="1" dirty="0">
                <a:solidFill>
                  <a:srgbClr val="FFC000"/>
                </a:solidFill>
              </a:rPr>
              <a:t> INNOVATING</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Products</a:t>
            </a:r>
            <a:r>
              <a:rPr lang="pt-PT" sz="3200" b="1" dirty="0">
                <a:solidFill>
                  <a:srgbClr val="002060"/>
                </a:solidFill>
              </a:rPr>
              <a:t> </a:t>
            </a:r>
            <a:r>
              <a:rPr lang="pt-PT" sz="3200" b="1" dirty="0" err="1">
                <a:solidFill>
                  <a:srgbClr val="002060"/>
                </a:solidFill>
              </a:rPr>
              <a:t>and</a:t>
            </a:r>
            <a:r>
              <a:rPr lang="pt-PT" sz="3200" b="1" dirty="0">
                <a:solidFill>
                  <a:srgbClr val="002060"/>
                </a:solidFill>
              </a:rPr>
              <a:t>/</a:t>
            </a:r>
            <a:r>
              <a:rPr lang="pt-PT" sz="3200" b="1" dirty="0" err="1">
                <a:solidFill>
                  <a:srgbClr val="002060"/>
                </a:solidFill>
              </a:rPr>
              <a:t>or</a:t>
            </a:r>
            <a:r>
              <a:rPr lang="pt-PT" sz="3200" b="1" dirty="0">
                <a:solidFill>
                  <a:srgbClr val="002060"/>
                </a:solidFill>
              </a:rPr>
              <a:t> </a:t>
            </a:r>
            <a:r>
              <a:rPr lang="pt-PT" sz="3200" b="1" dirty="0" err="1">
                <a:solidFill>
                  <a:srgbClr val="002060"/>
                </a:solidFill>
              </a:rPr>
              <a:t>services</a:t>
            </a:r>
            <a:r>
              <a:rPr lang="pt-PT" sz="3200" b="1" dirty="0">
                <a:solidFill>
                  <a:srgbClr val="002060"/>
                </a:solidFill>
              </a:rPr>
              <a:t> </a:t>
            </a:r>
            <a:r>
              <a:rPr lang="pt-PT" sz="3200" b="1" dirty="0" err="1">
                <a:solidFill>
                  <a:srgbClr val="002060"/>
                </a:solidFill>
              </a:rPr>
              <a:t>becomes</a:t>
            </a:r>
            <a:r>
              <a:rPr lang="pt-PT" sz="3200" b="1" dirty="0">
                <a:solidFill>
                  <a:srgbClr val="002060"/>
                </a:solidFill>
              </a:rPr>
              <a:t> </a:t>
            </a:r>
            <a:r>
              <a:rPr lang="pt-PT" sz="3200" b="1" dirty="0" err="1">
                <a:solidFill>
                  <a:srgbClr val="002060"/>
                </a:solidFill>
              </a:rPr>
              <a:t>obsolete</a:t>
            </a:r>
            <a:r>
              <a:rPr lang="pt-PT" sz="3200" b="1" dirty="0">
                <a:solidFill>
                  <a:srgbClr val="002060"/>
                </a:solidFill>
              </a:rPr>
              <a:t> to </a:t>
            </a:r>
            <a:r>
              <a:rPr lang="pt-PT" sz="3200" b="1" dirty="0" err="1">
                <a:solidFill>
                  <a:srgbClr val="002060"/>
                </a:solidFill>
              </a:rPr>
              <a:t>the</a:t>
            </a:r>
            <a:r>
              <a:rPr lang="pt-PT" sz="3200" b="1" dirty="0">
                <a:solidFill>
                  <a:srgbClr val="002060"/>
                </a:solidFill>
              </a:rPr>
              <a:t> </a:t>
            </a:r>
            <a:r>
              <a:rPr lang="pt-PT" sz="3200" b="1" dirty="0" err="1">
                <a:solidFill>
                  <a:srgbClr val="002060"/>
                </a:solidFill>
              </a:rPr>
              <a:t>market</a:t>
            </a:r>
            <a:r>
              <a:rPr lang="pt-PT" sz="3200" b="1" dirty="0">
                <a:solidFill>
                  <a:srgbClr val="002060"/>
                </a:solidFill>
              </a:rPr>
              <a:t> </a:t>
            </a:r>
            <a:r>
              <a:rPr lang="pt-PT" sz="3200" b="1" dirty="0" err="1">
                <a:solidFill>
                  <a:srgbClr val="002060"/>
                </a:solidFill>
              </a:rPr>
              <a:t>needs</a:t>
            </a:r>
            <a:r>
              <a:rPr lang="en-US" sz="3200" b="1" dirty="0">
                <a:solidFill>
                  <a:srgbClr val="002060"/>
                </a:solidFill>
              </a:rPr>
              <a:t>;</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The</a:t>
            </a:r>
            <a:r>
              <a:rPr lang="pt-PT" sz="3200" b="1" dirty="0">
                <a:solidFill>
                  <a:srgbClr val="002060"/>
                </a:solidFill>
              </a:rPr>
              <a:t> </a:t>
            </a:r>
            <a:r>
              <a:rPr lang="pt-PT" sz="3200" b="1" dirty="0" err="1">
                <a:solidFill>
                  <a:srgbClr val="002060"/>
                </a:solidFill>
              </a:rPr>
              <a:t>company</a:t>
            </a:r>
            <a:r>
              <a:rPr lang="pt-PT" sz="3200" b="1" dirty="0">
                <a:solidFill>
                  <a:srgbClr val="002060"/>
                </a:solidFill>
              </a:rPr>
              <a:t> </a:t>
            </a:r>
            <a:r>
              <a:rPr lang="pt-PT" sz="3200" b="1" dirty="0" err="1">
                <a:solidFill>
                  <a:srgbClr val="002060"/>
                </a:solidFill>
              </a:rPr>
              <a:t>looses</a:t>
            </a:r>
            <a:r>
              <a:rPr lang="pt-PT" sz="3200" b="1" dirty="0">
                <a:solidFill>
                  <a:srgbClr val="002060"/>
                </a:solidFill>
              </a:rPr>
              <a:t> </a:t>
            </a:r>
            <a:r>
              <a:rPr lang="pt-PT" sz="3200" b="1" dirty="0" err="1">
                <a:solidFill>
                  <a:srgbClr val="002060"/>
                </a:solidFill>
              </a:rPr>
              <a:t>rentability</a:t>
            </a:r>
            <a:r>
              <a:rPr lang="en-US" sz="3200" b="1" dirty="0">
                <a:solidFill>
                  <a:srgbClr val="002060"/>
                </a:solidFill>
              </a:rPr>
              <a:t>;</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en-GB" sz="3200" b="1" dirty="0">
                <a:solidFill>
                  <a:srgbClr val="002060"/>
                </a:solidFill>
              </a:rPr>
              <a:t>The company image looses notoriety;</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en-GB" sz="3200" b="1" dirty="0">
                <a:solidFill>
                  <a:srgbClr val="002060"/>
                </a:solidFill>
              </a:rPr>
              <a:t>The company looses competitiveness;</a:t>
            </a: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1391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a:solidFill>
                  <a:srgbClr val="FFC000"/>
                </a:solidFill>
              </a:rPr>
              <a:t>THE RISKS OF </a:t>
            </a:r>
            <a:r>
              <a:rPr lang="pt-PT" sz="3200" b="1" dirty="0">
                <a:solidFill>
                  <a:srgbClr val="FF0000"/>
                </a:solidFill>
              </a:rPr>
              <a:t>NOT</a:t>
            </a:r>
            <a:r>
              <a:rPr lang="pt-PT" sz="3200" b="1" dirty="0">
                <a:solidFill>
                  <a:srgbClr val="FFC000"/>
                </a:solidFill>
              </a:rPr>
              <a:t> INNOVATING</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The</a:t>
            </a:r>
            <a:r>
              <a:rPr lang="pt-PT" sz="3200" b="1" dirty="0">
                <a:solidFill>
                  <a:srgbClr val="002060"/>
                </a:solidFill>
              </a:rPr>
              <a:t> </a:t>
            </a:r>
            <a:r>
              <a:rPr lang="pt-PT" sz="3200" b="1" dirty="0" err="1">
                <a:solidFill>
                  <a:srgbClr val="002060"/>
                </a:solidFill>
              </a:rPr>
              <a:t>company</a:t>
            </a:r>
            <a:r>
              <a:rPr lang="pt-PT" sz="3200" b="1" dirty="0">
                <a:solidFill>
                  <a:srgbClr val="002060"/>
                </a:solidFill>
              </a:rPr>
              <a:t> </a:t>
            </a:r>
            <a:r>
              <a:rPr lang="pt-PT" sz="3200" b="1" dirty="0" err="1">
                <a:solidFill>
                  <a:srgbClr val="002060"/>
                </a:solidFill>
              </a:rPr>
              <a:t>looses</a:t>
            </a:r>
            <a:r>
              <a:rPr lang="pt-PT" sz="3200" b="1" dirty="0">
                <a:solidFill>
                  <a:srgbClr val="002060"/>
                </a:solidFill>
              </a:rPr>
              <a:t> </a:t>
            </a:r>
            <a:r>
              <a:rPr lang="pt-PT" sz="3200" b="1" dirty="0" err="1">
                <a:solidFill>
                  <a:srgbClr val="002060"/>
                </a:solidFill>
              </a:rPr>
              <a:t>market</a:t>
            </a:r>
            <a:r>
              <a:rPr lang="pt-PT" sz="3200" b="1" dirty="0">
                <a:solidFill>
                  <a:srgbClr val="002060"/>
                </a:solidFill>
              </a:rPr>
              <a:t> share</a:t>
            </a:r>
            <a:r>
              <a:rPr lang="en-US" sz="3200" b="1" dirty="0">
                <a:solidFill>
                  <a:srgbClr val="002060"/>
                </a:solidFill>
              </a:rPr>
              <a:t>;</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The</a:t>
            </a:r>
            <a:r>
              <a:rPr lang="pt-PT" sz="3200" b="1" dirty="0">
                <a:solidFill>
                  <a:srgbClr val="002060"/>
                </a:solidFill>
              </a:rPr>
              <a:t> </a:t>
            </a:r>
            <a:r>
              <a:rPr lang="pt-PT" sz="3200" b="1" dirty="0" err="1">
                <a:solidFill>
                  <a:srgbClr val="002060"/>
                </a:solidFill>
              </a:rPr>
              <a:t>company</a:t>
            </a:r>
            <a:r>
              <a:rPr lang="pt-PT" sz="3200" b="1" dirty="0">
                <a:solidFill>
                  <a:srgbClr val="002060"/>
                </a:solidFill>
              </a:rPr>
              <a:t> </a:t>
            </a:r>
            <a:r>
              <a:rPr lang="pt-PT" sz="3200" b="1" dirty="0" err="1">
                <a:solidFill>
                  <a:srgbClr val="002060"/>
                </a:solidFill>
              </a:rPr>
              <a:t>looses</a:t>
            </a:r>
            <a:r>
              <a:rPr lang="pt-PT" sz="3200" b="1" dirty="0">
                <a:solidFill>
                  <a:srgbClr val="002060"/>
                </a:solidFill>
              </a:rPr>
              <a:t> business </a:t>
            </a:r>
            <a:r>
              <a:rPr lang="pt-PT" sz="3200" b="1" dirty="0" err="1">
                <a:solidFill>
                  <a:srgbClr val="002060"/>
                </a:solidFill>
              </a:rPr>
              <a:t>opportunities</a:t>
            </a:r>
            <a:r>
              <a:rPr lang="en-US" sz="3200" b="1" dirty="0">
                <a:solidFill>
                  <a:srgbClr val="002060"/>
                </a:solidFill>
              </a:rPr>
              <a:t>; </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en-GB" sz="3200" b="1" dirty="0">
                <a:solidFill>
                  <a:srgbClr val="002060"/>
                </a:solidFill>
              </a:rPr>
              <a:t>The company looses the leadership of the technology standards</a:t>
            </a:r>
            <a:r>
              <a:rPr lang="en-US" sz="3200" b="1" dirty="0">
                <a:solidFill>
                  <a:srgbClr val="002060"/>
                </a:solidFill>
              </a:rPr>
              <a:t>;</a:t>
            </a:r>
          </a:p>
          <a:p>
            <a:pPr marL="742950" indent="-457200" algn="l">
              <a:lnSpc>
                <a:spcPct val="96000"/>
              </a:lnSpc>
              <a:spcBef>
                <a:spcPts val="1750"/>
              </a:spcBef>
              <a:buFontTx/>
              <a:buChar char="-"/>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err="1">
                <a:solidFill>
                  <a:srgbClr val="002060"/>
                </a:solidFill>
              </a:rPr>
              <a:t>The</a:t>
            </a:r>
            <a:r>
              <a:rPr lang="pt-PT" sz="3200" b="1" dirty="0">
                <a:solidFill>
                  <a:srgbClr val="002060"/>
                </a:solidFill>
              </a:rPr>
              <a:t> </a:t>
            </a:r>
            <a:r>
              <a:rPr lang="pt-PT" sz="3200" b="1" dirty="0" err="1">
                <a:solidFill>
                  <a:srgbClr val="002060"/>
                </a:solidFill>
              </a:rPr>
              <a:t>life</a:t>
            </a:r>
            <a:r>
              <a:rPr lang="pt-PT" sz="3200" b="1" dirty="0">
                <a:solidFill>
                  <a:srgbClr val="002060"/>
                </a:solidFill>
              </a:rPr>
              <a:t> </a:t>
            </a:r>
            <a:r>
              <a:rPr lang="pt-PT" sz="3200" b="1" dirty="0" err="1">
                <a:solidFill>
                  <a:srgbClr val="002060"/>
                </a:solidFill>
              </a:rPr>
              <a:t>cycle</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products</a:t>
            </a:r>
            <a:r>
              <a:rPr lang="pt-PT" sz="3200" b="1" dirty="0">
                <a:solidFill>
                  <a:srgbClr val="002060"/>
                </a:solidFill>
              </a:rPr>
              <a:t> </a:t>
            </a:r>
            <a:r>
              <a:rPr lang="pt-PT" sz="3200" b="1" dirty="0" err="1">
                <a:solidFill>
                  <a:srgbClr val="002060"/>
                </a:solidFill>
              </a:rPr>
              <a:t>is</a:t>
            </a:r>
            <a:r>
              <a:rPr lang="pt-PT" sz="3200" b="1" dirty="0">
                <a:solidFill>
                  <a:srgbClr val="002060"/>
                </a:solidFill>
              </a:rPr>
              <a:t> </a:t>
            </a:r>
            <a:r>
              <a:rPr lang="pt-PT" sz="3200" b="1" dirty="0" err="1">
                <a:solidFill>
                  <a:srgbClr val="002060"/>
                </a:solidFill>
              </a:rPr>
              <a:t>reduced</a:t>
            </a:r>
            <a:r>
              <a:rPr lang="en-GB" sz="3200" b="1" dirty="0">
                <a:solidFill>
                  <a:srgbClr val="002060"/>
                </a:solidFill>
              </a:rPr>
              <a:t>.</a:t>
            </a: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6723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FFC000"/>
              </a:solidFill>
            </a:endParaRP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a:solidFill>
                  <a:srgbClr val="FFC000"/>
                </a:solidFill>
              </a:rPr>
              <a:t>THE RISK OF NOT INNOVATING</a:t>
            </a: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002060"/>
              </a:solidFill>
            </a:endParaRPr>
          </a:p>
          <a:p>
            <a:pPr>
              <a:lnSpc>
                <a:spcPct val="112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i="1" dirty="0">
                <a:solidFill>
                  <a:srgbClr val="002060"/>
                </a:solidFill>
              </a:rPr>
              <a:t>“</a:t>
            </a:r>
            <a:r>
              <a:rPr lang="pt-PT" sz="3200" b="1" i="1" dirty="0" err="1">
                <a:solidFill>
                  <a:srgbClr val="002060"/>
                </a:solidFill>
              </a:rPr>
              <a:t>The</a:t>
            </a:r>
            <a:r>
              <a:rPr lang="pt-PT" sz="3200" b="1" i="1" dirty="0">
                <a:solidFill>
                  <a:srgbClr val="002060"/>
                </a:solidFill>
              </a:rPr>
              <a:t> </a:t>
            </a:r>
            <a:r>
              <a:rPr lang="pt-PT" sz="3200" b="1" i="1" dirty="0" err="1">
                <a:solidFill>
                  <a:srgbClr val="002060"/>
                </a:solidFill>
              </a:rPr>
              <a:t>companies</a:t>
            </a:r>
            <a:r>
              <a:rPr lang="pt-PT" sz="3200" b="1" i="1" dirty="0">
                <a:solidFill>
                  <a:srgbClr val="002060"/>
                </a:solidFill>
              </a:rPr>
              <a:t> takes to </a:t>
            </a:r>
            <a:r>
              <a:rPr lang="pt-PT" sz="3200" b="1" i="1" dirty="0" err="1">
                <a:solidFill>
                  <a:srgbClr val="002060"/>
                </a:solidFill>
              </a:rPr>
              <a:t>much</a:t>
            </a:r>
            <a:r>
              <a:rPr lang="pt-PT" sz="3200" b="1" i="1" dirty="0">
                <a:solidFill>
                  <a:srgbClr val="002060"/>
                </a:solidFill>
              </a:rPr>
              <a:t> </a:t>
            </a:r>
            <a:r>
              <a:rPr lang="pt-PT" sz="3200" b="1" i="1" dirty="0" err="1">
                <a:solidFill>
                  <a:srgbClr val="002060"/>
                </a:solidFill>
              </a:rPr>
              <a:t>attention</a:t>
            </a:r>
            <a:r>
              <a:rPr lang="pt-PT" sz="3200" b="1" i="1" dirty="0">
                <a:solidFill>
                  <a:srgbClr val="002060"/>
                </a:solidFill>
              </a:rPr>
              <a:t> to </a:t>
            </a:r>
            <a:r>
              <a:rPr lang="pt-PT" sz="3200" b="1" i="1" dirty="0" err="1">
                <a:solidFill>
                  <a:srgbClr val="002060"/>
                </a:solidFill>
              </a:rPr>
              <a:t>the</a:t>
            </a:r>
            <a:r>
              <a:rPr lang="pt-PT" sz="3200" b="1" i="1" dirty="0">
                <a:solidFill>
                  <a:srgbClr val="002060"/>
                </a:solidFill>
              </a:rPr>
              <a:t> </a:t>
            </a:r>
            <a:r>
              <a:rPr lang="pt-PT" sz="3200" b="1" i="1" dirty="0" err="1">
                <a:solidFill>
                  <a:srgbClr val="002060"/>
                </a:solidFill>
              </a:rPr>
              <a:t>cost</a:t>
            </a:r>
            <a:r>
              <a:rPr lang="pt-PT" sz="3200" b="1" i="1" dirty="0">
                <a:solidFill>
                  <a:srgbClr val="002060"/>
                </a:solidFill>
              </a:rPr>
              <a:t> </a:t>
            </a:r>
            <a:r>
              <a:rPr lang="pt-PT" sz="3200" b="1" i="1" dirty="0" err="1">
                <a:solidFill>
                  <a:srgbClr val="002060"/>
                </a:solidFill>
              </a:rPr>
              <a:t>of</a:t>
            </a:r>
            <a:r>
              <a:rPr lang="pt-PT" sz="3200" b="1" i="1" dirty="0">
                <a:solidFill>
                  <a:srgbClr val="002060"/>
                </a:solidFill>
              </a:rPr>
              <a:t> </a:t>
            </a:r>
            <a:r>
              <a:rPr lang="pt-PT" sz="3200" b="1" i="1" dirty="0" err="1">
                <a:solidFill>
                  <a:srgbClr val="002060"/>
                </a:solidFill>
              </a:rPr>
              <a:t>doing</a:t>
            </a:r>
            <a:r>
              <a:rPr lang="pt-PT" sz="3200" b="1" i="1" dirty="0">
                <a:solidFill>
                  <a:srgbClr val="002060"/>
                </a:solidFill>
              </a:rPr>
              <a:t> </a:t>
            </a:r>
            <a:r>
              <a:rPr lang="pt-PT" sz="3200" b="1" i="1" dirty="0" err="1">
                <a:solidFill>
                  <a:srgbClr val="002060"/>
                </a:solidFill>
              </a:rPr>
              <a:t>something</a:t>
            </a:r>
            <a:r>
              <a:rPr lang="pt-PT" sz="3200" b="1" i="1" dirty="0">
                <a:solidFill>
                  <a:srgbClr val="002060"/>
                </a:solidFill>
              </a:rPr>
              <a:t>. </a:t>
            </a:r>
            <a:r>
              <a:rPr lang="pt-PT" sz="3200" b="1" i="1" dirty="0" err="1">
                <a:solidFill>
                  <a:srgbClr val="002060"/>
                </a:solidFill>
              </a:rPr>
              <a:t>They</a:t>
            </a:r>
            <a:r>
              <a:rPr lang="pt-PT" sz="3200" b="1" i="1" dirty="0">
                <a:solidFill>
                  <a:srgbClr val="002060"/>
                </a:solidFill>
              </a:rPr>
              <a:t> </a:t>
            </a:r>
            <a:r>
              <a:rPr lang="pt-PT" sz="3200" b="1" i="1" dirty="0" err="1">
                <a:solidFill>
                  <a:srgbClr val="002060"/>
                </a:solidFill>
              </a:rPr>
              <a:t>should</a:t>
            </a:r>
            <a:r>
              <a:rPr lang="pt-PT" sz="3200" b="1" i="1" dirty="0">
                <a:solidFill>
                  <a:srgbClr val="002060"/>
                </a:solidFill>
              </a:rPr>
              <a:t> </a:t>
            </a:r>
            <a:r>
              <a:rPr lang="pt-PT" sz="3200" b="1" i="1" dirty="0" err="1">
                <a:solidFill>
                  <a:srgbClr val="002060"/>
                </a:solidFill>
              </a:rPr>
              <a:t>be</a:t>
            </a:r>
            <a:r>
              <a:rPr lang="pt-PT" sz="3200" b="1" i="1" dirty="0">
                <a:solidFill>
                  <a:srgbClr val="002060"/>
                </a:solidFill>
              </a:rPr>
              <a:t> more </a:t>
            </a:r>
            <a:r>
              <a:rPr lang="pt-PT" sz="3200" b="1" i="1" dirty="0" err="1">
                <a:solidFill>
                  <a:srgbClr val="002060"/>
                </a:solidFill>
              </a:rPr>
              <a:t>worried</a:t>
            </a:r>
            <a:r>
              <a:rPr lang="pt-PT" sz="3200" b="1" i="1" dirty="0">
                <a:solidFill>
                  <a:srgbClr val="002060"/>
                </a:solidFill>
              </a:rPr>
              <a:t> </a:t>
            </a:r>
            <a:r>
              <a:rPr lang="pt-PT" sz="3200" b="1" i="1" dirty="0" err="1">
                <a:solidFill>
                  <a:srgbClr val="002060"/>
                </a:solidFill>
              </a:rPr>
              <a:t>with</a:t>
            </a:r>
            <a:r>
              <a:rPr lang="pt-PT" sz="3200" b="1" i="1" dirty="0">
                <a:solidFill>
                  <a:srgbClr val="002060"/>
                </a:solidFill>
              </a:rPr>
              <a:t> </a:t>
            </a:r>
            <a:r>
              <a:rPr lang="pt-PT" sz="3200" b="1" i="1" dirty="0" err="1">
                <a:solidFill>
                  <a:srgbClr val="002060"/>
                </a:solidFill>
              </a:rPr>
              <a:t>the</a:t>
            </a:r>
            <a:r>
              <a:rPr lang="pt-PT" sz="3200" b="1" i="1" dirty="0">
                <a:solidFill>
                  <a:srgbClr val="002060"/>
                </a:solidFill>
              </a:rPr>
              <a:t> </a:t>
            </a:r>
            <a:r>
              <a:rPr lang="pt-PT" sz="3200" b="1" i="1" u="sng" dirty="0" err="1">
                <a:solidFill>
                  <a:srgbClr val="002060"/>
                </a:solidFill>
              </a:rPr>
              <a:t>costs</a:t>
            </a:r>
            <a:r>
              <a:rPr lang="pt-PT" sz="3200" b="1" i="1" u="sng" dirty="0">
                <a:solidFill>
                  <a:srgbClr val="002060"/>
                </a:solidFill>
              </a:rPr>
              <a:t> </a:t>
            </a:r>
            <a:r>
              <a:rPr lang="pt-PT" sz="3200" b="1" i="1" u="sng" dirty="0" err="1">
                <a:solidFill>
                  <a:srgbClr val="002060"/>
                </a:solidFill>
              </a:rPr>
              <a:t>of</a:t>
            </a:r>
            <a:r>
              <a:rPr lang="pt-PT" sz="3200" b="1" i="1" u="sng" dirty="0">
                <a:solidFill>
                  <a:srgbClr val="002060"/>
                </a:solidFill>
              </a:rPr>
              <a:t> </a:t>
            </a:r>
            <a:r>
              <a:rPr lang="pt-PT" sz="3200" b="1" i="1" u="sng" dirty="0" err="1">
                <a:solidFill>
                  <a:srgbClr val="002060"/>
                </a:solidFill>
              </a:rPr>
              <a:t>doing</a:t>
            </a:r>
            <a:r>
              <a:rPr lang="pt-PT" sz="3200" b="1" i="1" u="sng" dirty="0">
                <a:solidFill>
                  <a:srgbClr val="002060"/>
                </a:solidFill>
              </a:rPr>
              <a:t> </a:t>
            </a:r>
            <a:r>
              <a:rPr lang="pt-PT" sz="3200" b="1" i="1" u="sng" dirty="0" err="1">
                <a:solidFill>
                  <a:srgbClr val="002060"/>
                </a:solidFill>
              </a:rPr>
              <a:t>nothing</a:t>
            </a:r>
            <a:r>
              <a:rPr lang="en-US" sz="3200" b="1" i="1" dirty="0">
                <a:solidFill>
                  <a:srgbClr val="002060"/>
                </a:solidFill>
              </a:rPr>
              <a:t>.”</a:t>
            </a:r>
          </a:p>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dirty="0">
                <a:solidFill>
                  <a:srgbClr val="002060"/>
                </a:solidFill>
              </a:rPr>
              <a:t>Philip Kotler, </a:t>
            </a:r>
            <a:r>
              <a:rPr lang="pt-PT" sz="3200" i="1" dirty="0">
                <a:solidFill>
                  <a:srgbClr val="002060"/>
                </a:solidFill>
              </a:rPr>
              <a:t>M</a:t>
            </a:r>
            <a:r>
              <a:rPr lang="en-US" sz="3200" i="1" dirty="0" err="1">
                <a:solidFill>
                  <a:srgbClr val="002060"/>
                </a:solidFill>
              </a:rPr>
              <a:t>arketing</a:t>
            </a:r>
            <a:r>
              <a:rPr lang="pt-PT" sz="3200" i="1" dirty="0">
                <a:solidFill>
                  <a:srgbClr val="002060"/>
                </a:solidFill>
              </a:rPr>
              <a:t> Guru</a:t>
            </a: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294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FFC000"/>
              </a:solidFill>
            </a:endParaRP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r>
              <a:rPr lang="pt-PT" sz="3200" b="1" dirty="0">
                <a:solidFill>
                  <a:srgbClr val="FFC000"/>
                </a:solidFill>
              </a:rPr>
              <a:t>THE RISK OF NOT INNOVATING</a:t>
            </a: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b="1" dirty="0">
              <a:solidFill>
                <a:srgbClr val="FFC000"/>
              </a:solidFill>
            </a:endParaRPr>
          </a:p>
          <a:p>
            <a:pPr>
              <a:lnSpc>
                <a:spcPct val="110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i="1" dirty="0">
                <a:solidFill>
                  <a:srgbClr val="002060"/>
                </a:solidFill>
              </a:rPr>
              <a:t>“</a:t>
            </a:r>
            <a:r>
              <a:rPr lang="pt-PT" sz="3200" b="1" i="1" dirty="0">
                <a:solidFill>
                  <a:srgbClr val="002060"/>
                </a:solidFill>
              </a:rPr>
              <a:t>In </a:t>
            </a:r>
            <a:r>
              <a:rPr lang="pt-PT" sz="3200" b="1" i="1" dirty="0" err="1">
                <a:solidFill>
                  <a:srgbClr val="002060"/>
                </a:solidFill>
              </a:rPr>
              <a:t>this</a:t>
            </a:r>
            <a:r>
              <a:rPr lang="pt-PT" sz="3200" b="1" i="1" dirty="0">
                <a:solidFill>
                  <a:srgbClr val="002060"/>
                </a:solidFill>
              </a:rPr>
              <a:t> </a:t>
            </a:r>
            <a:r>
              <a:rPr lang="pt-PT" sz="3200" b="1" i="1" dirty="0" err="1">
                <a:solidFill>
                  <a:srgbClr val="002060"/>
                </a:solidFill>
              </a:rPr>
              <a:t>company</a:t>
            </a:r>
            <a:r>
              <a:rPr lang="pt-PT" sz="3200" b="1" i="1" dirty="0">
                <a:solidFill>
                  <a:srgbClr val="002060"/>
                </a:solidFill>
              </a:rPr>
              <a:t> </a:t>
            </a:r>
            <a:r>
              <a:rPr lang="pt-PT" sz="3200" b="1" i="1" dirty="0" err="1">
                <a:solidFill>
                  <a:srgbClr val="002060"/>
                </a:solidFill>
              </a:rPr>
              <a:t>you</a:t>
            </a:r>
            <a:r>
              <a:rPr lang="pt-PT" sz="3200" b="1" i="1" dirty="0">
                <a:solidFill>
                  <a:srgbClr val="002060"/>
                </a:solidFill>
              </a:rPr>
              <a:t> </a:t>
            </a:r>
            <a:r>
              <a:rPr lang="pt-PT" sz="3200" b="1" i="1" dirty="0" err="1">
                <a:solidFill>
                  <a:srgbClr val="002060"/>
                </a:solidFill>
              </a:rPr>
              <a:t>will</a:t>
            </a:r>
            <a:r>
              <a:rPr lang="pt-PT" sz="3200" b="1" i="1" dirty="0">
                <a:solidFill>
                  <a:srgbClr val="002060"/>
                </a:solidFill>
              </a:rPr>
              <a:t> </a:t>
            </a:r>
            <a:r>
              <a:rPr lang="pt-PT" sz="3200" b="1" i="1" dirty="0" err="1">
                <a:solidFill>
                  <a:srgbClr val="002060"/>
                </a:solidFill>
              </a:rPr>
              <a:t>be</a:t>
            </a:r>
            <a:r>
              <a:rPr lang="pt-PT" sz="3200" b="1" i="1" dirty="0">
                <a:solidFill>
                  <a:srgbClr val="002060"/>
                </a:solidFill>
              </a:rPr>
              <a:t> </a:t>
            </a:r>
            <a:r>
              <a:rPr lang="pt-PT" sz="3200" b="1" i="1" dirty="0" err="1">
                <a:solidFill>
                  <a:srgbClr val="002060"/>
                </a:solidFill>
              </a:rPr>
              <a:t>fired</a:t>
            </a:r>
            <a:r>
              <a:rPr lang="pt-PT" sz="3200" b="1" i="1" dirty="0">
                <a:solidFill>
                  <a:srgbClr val="002060"/>
                </a:solidFill>
              </a:rPr>
              <a:t> for </a:t>
            </a:r>
            <a:r>
              <a:rPr lang="pt-PT" sz="3200" b="1" i="1" dirty="0" err="1">
                <a:solidFill>
                  <a:srgbClr val="002060"/>
                </a:solidFill>
              </a:rPr>
              <a:t>not</a:t>
            </a:r>
            <a:r>
              <a:rPr lang="pt-PT" sz="3200" b="1" i="1" dirty="0">
                <a:solidFill>
                  <a:srgbClr val="002060"/>
                </a:solidFill>
              </a:rPr>
              <a:t> </a:t>
            </a:r>
            <a:r>
              <a:rPr lang="pt-PT" sz="3200" b="1" i="1" dirty="0" err="1">
                <a:solidFill>
                  <a:srgbClr val="002060"/>
                </a:solidFill>
              </a:rPr>
              <a:t>committing</a:t>
            </a:r>
            <a:r>
              <a:rPr lang="pt-PT" sz="3200" b="1" i="1" dirty="0">
                <a:solidFill>
                  <a:srgbClr val="002060"/>
                </a:solidFill>
              </a:rPr>
              <a:t> </a:t>
            </a:r>
            <a:r>
              <a:rPr lang="pt-PT" sz="3200" b="1" i="1" dirty="0" err="1">
                <a:solidFill>
                  <a:srgbClr val="002060"/>
                </a:solidFill>
              </a:rPr>
              <a:t>mistakes</a:t>
            </a:r>
            <a:r>
              <a:rPr lang="en-US" sz="3200" b="1" i="1" dirty="0">
                <a:solidFill>
                  <a:srgbClr val="002060"/>
                </a:solidFill>
              </a:rPr>
              <a:t>.”</a:t>
            </a:r>
          </a:p>
          <a:p>
            <a:pPr>
              <a:lnSpc>
                <a:spcPct val="110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dirty="0">
                <a:solidFill>
                  <a:srgbClr val="002060"/>
                </a:solidFill>
              </a:rPr>
              <a:t>Steven Ross, CEO of Time Warner</a:t>
            </a:r>
          </a:p>
          <a:p>
            <a:pPr marL="285750" algn="l">
              <a:lnSpc>
                <a:spcPct val="96000"/>
              </a:lnSpc>
              <a:spcBef>
                <a:spcPts val="1750"/>
              </a:spcBef>
              <a:tabLst>
                <a:tab pos="285750" algn="l"/>
                <a:tab pos="733425" algn="l"/>
                <a:tab pos="1182688" algn="l"/>
                <a:tab pos="1631950" algn="l"/>
                <a:tab pos="2081213" algn="l"/>
                <a:tab pos="2530475" algn="l"/>
                <a:tab pos="2979738" algn="l"/>
                <a:tab pos="3429000" algn="l"/>
                <a:tab pos="3878263" algn="l"/>
                <a:tab pos="4327525" algn="l"/>
                <a:tab pos="4776788" algn="l"/>
                <a:tab pos="5226050" algn="l"/>
                <a:tab pos="5675313" algn="l"/>
                <a:tab pos="6124575" algn="l"/>
                <a:tab pos="6573838" algn="l"/>
                <a:tab pos="7023100" algn="l"/>
                <a:tab pos="7472363" algn="l"/>
                <a:tab pos="7921625" algn="l"/>
                <a:tab pos="8370888" algn="l"/>
                <a:tab pos="8820150" algn="l"/>
                <a:tab pos="9269413" algn="l"/>
              </a:tabLst>
            </a:pPr>
            <a:endParaRPr lang="pt-PT" sz="32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474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dirty="0">
              <a:solidFill>
                <a:srgbClr val="FFFFFF"/>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500"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500" dirty="0" err="1">
                <a:solidFill>
                  <a:srgbClr val="002060"/>
                </a:solidFill>
              </a:rPr>
              <a:t>It</a:t>
            </a:r>
            <a:r>
              <a:rPr lang="pt-PT" sz="3500" dirty="0">
                <a:solidFill>
                  <a:srgbClr val="002060"/>
                </a:solidFill>
              </a:rPr>
              <a:t> </a:t>
            </a:r>
            <a:r>
              <a:rPr lang="pt-PT" sz="3500" dirty="0" err="1">
                <a:solidFill>
                  <a:srgbClr val="002060"/>
                </a:solidFill>
              </a:rPr>
              <a:t>should</a:t>
            </a:r>
            <a:r>
              <a:rPr lang="pt-PT" sz="3500" dirty="0">
                <a:solidFill>
                  <a:srgbClr val="002060"/>
                </a:solidFill>
              </a:rPr>
              <a:t> </a:t>
            </a:r>
            <a:r>
              <a:rPr lang="pt-PT" sz="3500" dirty="0" err="1">
                <a:solidFill>
                  <a:srgbClr val="002060"/>
                </a:solidFill>
              </a:rPr>
              <a:t>be</a:t>
            </a:r>
            <a:r>
              <a:rPr lang="pt-PT" sz="3500" dirty="0">
                <a:solidFill>
                  <a:srgbClr val="002060"/>
                </a:solidFill>
              </a:rPr>
              <a:t> </a:t>
            </a:r>
            <a:r>
              <a:rPr lang="pt-PT" sz="3500" dirty="0" err="1">
                <a:solidFill>
                  <a:srgbClr val="002060"/>
                </a:solidFill>
              </a:rPr>
              <a:t>mandatory</a:t>
            </a:r>
            <a:r>
              <a:rPr lang="pt-PT" sz="3500" dirty="0">
                <a:solidFill>
                  <a:srgbClr val="002060"/>
                </a:solidFill>
              </a:rPr>
              <a:t> for </a:t>
            </a:r>
            <a:r>
              <a:rPr lang="pt-PT" sz="3500" dirty="0" err="1">
                <a:solidFill>
                  <a:srgbClr val="002060"/>
                </a:solidFill>
              </a:rPr>
              <a:t>companies</a:t>
            </a:r>
            <a:r>
              <a:rPr lang="pt-PT" sz="3500" dirty="0">
                <a:solidFill>
                  <a:srgbClr val="002060"/>
                </a:solidFill>
              </a:rPr>
              <a:t> to </a:t>
            </a:r>
            <a:r>
              <a:rPr lang="pt-PT" sz="3500" dirty="0" err="1">
                <a:solidFill>
                  <a:srgbClr val="002060"/>
                </a:solidFill>
              </a:rPr>
              <a:t>establish</a:t>
            </a:r>
            <a:r>
              <a:rPr lang="pt-PT" sz="3500" dirty="0">
                <a:solidFill>
                  <a:srgbClr val="00206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500"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500" b="1" dirty="0">
                <a:solidFill>
                  <a:srgbClr val="002060"/>
                </a:solidFill>
              </a:rPr>
              <a:t>=&gt; clear </a:t>
            </a:r>
            <a:r>
              <a:rPr lang="pt-PT" sz="3500" b="1" dirty="0" err="1">
                <a:solidFill>
                  <a:srgbClr val="002060"/>
                </a:solidFill>
              </a:rPr>
              <a:t>innovation</a:t>
            </a:r>
            <a:r>
              <a:rPr lang="pt-PT" sz="3500" b="1" dirty="0">
                <a:solidFill>
                  <a:srgbClr val="002060"/>
                </a:solidFill>
              </a:rPr>
              <a:t> </a:t>
            </a:r>
            <a:r>
              <a:rPr lang="pt-PT" sz="3500" b="1" dirty="0" err="1">
                <a:solidFill>
                  <a:srgbClr val="002060"/>
                </a:solidFill>
              </a:rPr>
              <a:t>objectives</a:t>
            </a:r>
            <a:r>
              <a:rPr lang="pt-PT" sz="3500" b="1" dirty="0">
                <a:solidFill>
                  <a:srgbClr val="002060"/>
                </a:solidFill>
              </a:rPr>
              <a:t>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500" b="1"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500" b="1" dirty="0">
                <a:solidFill>
                  <a:srgbClr val="002060"/>
                </a:solidFill>
              </a:rPr>
              <a:t>=&gt;  </a:t>
            </a:r>
            <a:r>
              <a:rPr lang="pt-PT" sz="3500" b="1" dirty="0" err="1">
                <a:solidFill>
                  <a:srgbClr val="002060"/>
                </a:solidFill>
              </a:rPr>
              <a:t>mechanisms</a:t>
            </a:r>
            <a:r>
              <a:rPr lang="pt-PT" sz="3500" b="1" dirty="0">
                <a:solidFill>
                  <a:srgbClr val="002060"/>
                </a:solidFill>
              </a:rPr>
              <a:t>  for  </a:t>
            </a:r>
            <a:r>
              <a:rPr lang="pt-PT" sz="3500" b="1" dirty="0" err="1">
                <a:solidFill>
                  <a:srgbClr val="002060"/>
                </a:solidFill>
              </a:rPr>
              <a:t>innovation</a:t>
            </a:r>
            <a:r>
              <a:rPr lang="pt-PT" sz="3500" b="1" dirty="0">
                <a:solidFill>
                  <a:srgbClr val="002060"/>
                </a:solidFill>
              </a:rPr>
              <a:t>  management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500"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500"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500" dirty="0">
                <a:solidFill>
                  <a:srgbClr val="002060"/>
                </a:solidFill>
              </a:rPr>
              <a:t>To drive </a:t>
            </a:r>
            <a:r>
              <a:rPr lang="pt-PT" sz="3500" dirty="0" err="1">
                <a:solidFill>
                  <a:srgbClr val="002060"/>
                </a:solidFill>
              </a:rPr>
              <a:t>development</a:t>
            </a:r>
            <a:r>
              <a:rPr lang="pt-PT" sz="3500" dirty="0">
                <a:solidFill>
                  <a:srgbClr val="002060"/>
                </a:solidFill>
              </a:rPr>
              <a:t> </a:t>
            </a:r>
            <a:r>
              <a:rPr lang="pt-PT" sz="3500" dirty="0" err="1">
                <a:solidFill>
                  <a:srgbClr val="002060"/>
                </a:solidFill>
              </a:rPr>
              <a:t>and</a:t>
            </a:r>
            <a:r>
              <a:rPr lang="pt-PT" sz="3500" dirty="0">
                <a:solidFill>
                  <a:srgbClr val="002060"/>
                </a:solidFill>
              </a:rPr>
              <a:t> to </a:t>
            </a:r>
            <a:r>
              <a:rPr lang="pt-PT" sz="3500" dirty="0" err="1">
                <a:solidFill>
                  <a:srgbClr val="002060"/>
                </a:solidFill>
              </a:rPr>
              <a:t>reduce</a:t>
            </a:r>
            <a:r>
              <a:rPr lang="pt-PT" sz="3500" dirty="0">
                <a:solidFill>
                  <a:srgbClr val="002060"/>
                </a:solidFill>
              </a:rPr>
              <a:t> </a:t>
            </a:r>
            <a:r>
              <a:rPr lang="pt-PT" sz="3500" dirty="0" err="1">
                <a:solidFill>
                  <a:srgbClr val="002060"/>
                </a:solidFill>
              </a:rPr>
              <a:t>the</a:t>
            </a:r>
            <a:r>
              <a:rPr lang="pt-PT" sz="3500" dirty="0">
                <a:solidFill>
                  <a:srgbClr val="002060"/>
                </a:solidFill>
              </a:rPr>
              <a:t> </a:t>
            </a:r>
            <a:r>
              <a:rPr lang="pt-PT" sz="3500" dirty="0" err="1">
                <a:solidFill>
                  <a:srgbClr val="002060"/>
                </a:solidFill>
              </a:rPr>
              <a:t>associated</a:t>
            </a:r>
            <a:r>
              <a:rPr lang="pt-PT" sz="3500" dirty="0">
                <a:solidFill>
                  <a:srgbClr val="002060"/>
                </a:solidFill>
              </a:rPr>
              <a:t> </a:t>
            </a:r>
            <a:r>
              <a:rPr lang="pt-PT" sz="3500" dirty="0" err="1">
                <a:solidFill>
                  <a:srgbClr val="002060"/>
                </a:solidFill>
              </a:rPr>
              <a:t>risks</a:t>
            </a:r>
            <a:endParaRPr lang="pt-PT" sz="3500" dirty="0">
              <a:solidFill>
                <a:srgbClr val="002060"/>
              </a:solidFill>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311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500" dirty="0">
              <a:solidFill>
                <a:srgbClr val="002060"/>
              </a:solidFill>
            </a:endParaRPr>
          </a:p>
          <a:p>
            <a:pPr marL="457200" indent="-457200" algn="l">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err="1">
                <a:solidFill>
                  <a:srgbClr val="002060"/>
                </a:solidFill>
              </a:rPr>
              <a:t>Innovation</a:t>
            </a:r>
            <a:r>
              <a:rPr lang="pt-PT" sz="3200" b="1" dirty="0">
                <a:solidFill>
                  <a:srgbClr val="002060"/>
                </a:solidFill>
              </a:rPr>
              <a:t> management </a:t>
            </a:r>
            <a:r>
              <a:rPr lang="pt-PT" sz="3200" b="1" dirty="0" err="1">
                <a:solidFill>
                  <a:srgbClr val="002060"/>
                </a:solidFill>
              </a:rPr>
              <a:t>is</a:t>
            </a:r>
            <a:r>
              <a:rPr lang="pt-PT" sz="3200" b="1" dirty="0">
                <a:solidFill>
                  <a:srgbClr val="002060"/>
                </a:solidFill>
              </a:rPr>
              <a:t> a crucial </a:t>
            </a:r>
            <a:r>
              <a:rPr lang="pt-PT" sz="3200" b="1" dirty="0" err="1">
                <a:solidFill>
                  <a:srgbClr val="002060"/>
                </a:solidFill>
              </a:rPr>
              <a:t>activity</a:t>
            </a:r>
            <a:r>
              <a:rPr lang="pt-PT" sz="3200" b="1" dirty="0">
                <a:solidFill>
                  <a:srgbClr val="002060"/>
                </a:solidFill>
              </a:rPr>
              <a:t> to </a:t>
            </a:r>
            <a:r>
              <a:rPr lang="pt-PT" sz="3200" b="1" dirty="0" err="1">
                <a:solidFill>
                  <a:srgbClr val="002060"/>
                </a:solidFill>
              </a:rPr>
              <a:t>ensure</a:t>
            </a:r>
            <a:r>
              <a:rPr lang="pt-PT" sz="3200" b="1" dirty="0">
                <a:solidFill>
                  <a:srgbClr val="002060"/>
                </a:solidFill>
              </a:rPr>
              <a:t> </a:t>
            </a:r>
            <a:r>
              <a:rPr lang="pt-PT" sz="3200" b="1" dirty="0" err="1">
                <a:solidFill>
                  <a:srgbClr val="002060"/>
                </a:solidFill>
              </a:rPr>
              <a:t>appropriate</a:t>
            </a:r>
            <a:r>
              <a:rPr lang="pt-PT" sz="3200" b="1" dirty="0">
                <a:solidFill>
                  <a:srgbClr val="002060"/>
                </a:solidFill>
              </a:rPr>
              <a:t> </a:t>
            </a:r>
            <a:r>
              <a:rPr lang="pt-PT" sz="3200" b="1" dirty="0" err="1">
                <a:solidFill>
                  <a:srgbClr val="002060"/>
                </a:solidFill>
              </a:rPr>
              <a:t>integration</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innovation</a:t>
            </a:r>
            <a:r>
              <a:rPr lang="pt-PT" sz="3200" b="1" dirty="0">
                <a:solidFill>
                  <a:srgbClr val="002060"/>
                </a:solidFill>
              </a:rPr>
              <a:t> in </a:t>
            </a:r>
            <a:r>
              <a:rPr lang="pt-PT" sz="3200" b="1" dirty="0" err="1">
                <a:solidFill>
                  <a:srgbClr val="002060"/>
                </a:solidFill>
              </a:rPr>
              <a:t>the</a:t>
            </a:r>
            <a:r>
              <a:rPr lang="pt-PT" sz="3200" b="1" dirty="0">
                <a:solidFill>
                  <a:srgbClr val="002060"/>
                </a:solidFill>
              </a:rPr>
              <a:t> </a:t>
            </a:r>
            <a:r>
              <a:rPr lang="pt-PT" sz="3200" b="1" dirty="0" err="1">
                <a:solidFill>
                  <a:srgbClr val="002060"/>
                </a:solidFill>
              </a:rPr>
              <a:t>company's</a:t>
            </a:r>
            <a:r>
              <a:rPr lang="pt-PT" sz="3200" b="1" dirty="0">
                <a:solidFill>
                  <a:srgbClr val="002060"/>
                </a:solidFill>
              </a:rPr>
              <a:t> </a:t>
            </a:r>
            <a:r>
              <a:rPr lang="pt-PT" sz="3200" b="1" dirty="0" err="1">
                <a:solidFill>
                  <a:srgbClr val="002060"/>
                </a:solidFill>
              </a:rPr>
              <a:t>strategy</a:t>
            </a:r>
            <a:r>
              <a:rPr lang="pt-PT" sz="3200" b="1" dirty="0">
                <a:solidFill>
                  <a:srgbClr val="002060"/>
                </a:solidFill>
              </a:rPr>
              <a:t> </a:t>
            </a:r>
            <a:r>
              <a:rPr lang="pt-PT" sz="3200" b="1" dirty="0" err="1">
                <a:solidFill>
                  <a:srgbClr val="002060"/>
                </a:solidFill>
              </a:rPr>
              <a:t>and</a:t>
            </a:r>
            <a:r>
              <a:rPr lang="pt-PT" sz="3200" b="1" dirty="0">
                <a:solidFill>
                  <a:srgbClr val="002060"/>
                </a:solidFill>
              </a:rPr>
              <a:t> to maximize </a:t>
            </a:r>
            <a:r>
              <a:rPr lang="pt-PT" sz="3200" b="1" dirty="0" err="1">
                <a:solidFill>
                  <a:srgbClr val="002060"/>
                </a:solidFill>
              </a:rPr>
              <a:t>the</a:t>
            </a:r>
            <a:r>
              <a:rPr lang="pt-PT" sz="3200" b="1" dirty="0">
                <a:solidFill>
                  <a:srgbClr val="002060"/>
                </a:solidFill>
              </a:rPr>
              <a:t> </a:t>
            </a:r>
            <a:r>
              <a:rPr lang="pt-PT" sz="3200" b="1" dirty="0" err="1">
                <a:solidFill>
                  <a:srgbClr val="002060"/>
                </a:solidFill>
              </a:rPr>
              <a:t>likelihood</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success</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innovations</a:t>
            </a:r>
            <a:r>
              <a:rPr lang="pt-PT" sz="3200" b="1" dirty="0">
                <a:solidFill>
                  <a:srgbClr val="002060"/>
                </a:solidFill>
              </a:rPr>
              <a:t> </a:t>
            </a:r>
            <a:r>
              <a:rPr lang="pt-PT" sz="3200" b="1" dirty="0" err="1">
                <a:solidFill>
                  <a:srgbClr val="002060"/>
                </a:solidFill>
              </a:rPr>
              <a:t>that</a:t>
            </a:r>
            <a:r>
              <a:rPr lang="pt-PT" sz="3200" b="1" dirty="0">
                <a:solidFill>
                  <a:srgbClr val="002060"/>
                </a:solidFill>
              </a:rPr>
              <a:t> are </a:t>
            </a:r>
            <a:r>
              <a:rPr lang="pt-PT" sz="3200" b="1" dirty="0" err="1">
                <a:solidFill>
                  <a:srgbClr val="002060"/>
                </a:solidFill>
              </a:rPr>
              <a:t>developed</a:t>
            </a:r>
            <a:r>
              <a:rPr lang="pt-PT" sz="3200" b="1" dirty="0">
                <a:solidFill>
                  <a:srgbClr val="002060"/>
                </a:solidFill>
              </a:rPr>
              <a:t>. </a:t>
            </a:r>
          </a:p>
          <a:p>
            <a:pPr algn="l">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b="1"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dirty="0">
              <a:solidFill>
                <a:srgbClr val="002060"/>
              </a:solidFill>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8504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2800" b="1" i="1" dirty="0">
                <a:latin typeface="Arial" panose="020B0604020202020204" pitchFamily="34" charset="0"/>
                <a:cs typeface="Arial" panose="020B0604020202020204" pitchFamily="34" charset="0"/>
              </a:rPr>
              <a:t>2. The Importance of Innovation Management</a:t>
            </a:r>
            <a:endParaRPr lang="en-US" sz="28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dirty="0">
              <a:solidFill>
                <a:srgbClr val="002060"/>
              </a:solidFill>
            </a:endParaRPr>
          </a:p>
          <a:p>
            <a:pPr marL="457200" indent="-457200" algn="l">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b="1" dirty="0">
              <a:solidFill>
                <a:srgbClr val="002060"/>
              </a:solidFill>
            </a:endParaRPr>
          </a:p>
          <a:p>
            <a:pPr marL="457200" indent="-457200" algn="l">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err="1">
                <a:solidFill>
                  <a:srgbClr val="002060"/>
                </a:solidFill>
              </a:rPr>
              <a:t>Innovation</a:t>
            </a:r>
            <a:r>
              <a:rPr lang="pt-PT" sz="3200" b="1" dirty="0">
                <a:solidFill>
                  <a:srgbClr val="002060"/>
                </a:solidFill>
              </a:rPr>
              <a:t> </a:t>
            </a:r>
            <a:r>
              <a:rPr lang="pt-PT" sz="3200" b="1" dirty="0" err="1">
                <a:solidFill>
                  <a:srgbClr val="002060"/>
                </a:solidFill>
              </a:rPr>
              <a:t>should</a:t>
            </a:r>
            <a:r>
              <a:rPr lang="pt-PT" sz="3200" b="1" dirty="0">
                <a:solidFill>
                  <a:srgbClr val="002060"/>
                </a:solidFill>
              </a:rPr>
              <a:t> </a:t>
            </a:r>
            <a:r>
              <a:rPr lang="pt-PT" sz="3200" b="1" dirty="0" err="1">
                <a:solidFill>
                  <a:srgbClr val="002060"/>
                </a:solidFill>
              </a:rPr>
              <a:t>not</a:t>
            </a:r>
            <a:r>
              <a:rPr lang="pt-PT" sz="3200" b="1" dirty="0">
                <a:solidFill>
                  <a:srgbClr val="002060"/>
                </a:solidFill>
              </a:rPr>
              <a:t> </a:t>
            </a:r>
            <a:r>
              <a:rPr lang="pt-PT" sz="3200" b="1" dirty="0" err="1">
                <a:solidFill>
                  <a:srgbClr val="002060"/>
                </a:solidFill>
              </a:rPr>
              <a:t>be</a:t>
            </a:r>
            <a:r>
              <a:rPr lang="pt-PT" sz="3200" b="1" dirty="0">
                <a:solidFill>
                  <a:srgbClr val="002060"/>
                </a:solidFill>
              </a:rPr>
              <a:t> </a:t>
            </a:r>
            <a:r>
              <a:rPr lang="pt-PT" sz="3200" b="1" dirty="0" err="1">
                <a:solidFill>
                  <a:srgbClr val="002060"/>
                </a:solidFill>
              </a:rPr>
              <a:t>limited</a:t>
            </a:r>
            <a:r>
              <a:rPr lang="pt-PT" sz="3200" b="1" dirty="0">
                <a:solidFill>
                  <a:srgbClr val="002060"/>
                </a:solidFill>
              </a:rPr>
              <a:t> </a:t>
            </a:r>
            <a:r>
              <a:rPr lang="pt-PT" sz="3200" b="1" dirty="0" err="1">
                <a:solidFill>
                  <a:srgbClr val="002060"/>
                </a:solidFill>
              </a:rPr>
              <a:t>only</a:t>
            </a:r>
            <a:r>
              <a:rPr lang="pt-PT" sz="3200" b="1" dirty="0">
                <a:solidFill>
                  <a:srgbClr val="002060"/>
                </a:solidFill>
              </a:rPr>
              <a:t> to </a:t>
            </a:r>
            <a:r>
              <a:rPr lang="pt-PT" sz="3200" b="1" dirty="0" err="1">
                <a:solidFill>
                  <a:srgbClr val="002060"/>
                </a:solidFill>
              </a:rPr>
              <a:t>the</a:t>
            </a:r>
            <a:r>
              <a:rPr lang="pt-PT" sz="3200" b="1" dirty="0">
                <a:solidFill>
                  <a:srgbClr val="002060"/>
                </a:solidFill>
              </a:rPr>
              <a:t> management </a:t>
            </a:r>
            <a:r>
              <a:rPr lang="pt-PT" sz="3200" b="1" dirty="0" err="1">
                <a:solidFill>
                  <a:srgbClr val="002060"/>
                </a:solidFill>
              </a:rPr>
              <a:t>of</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innovation</a:t>
            </a:r>
            <a:r>
              <a:rPr lang="pt-PT" sz="3200" b="1" dirty="0">
                <a:solidFill>
                  <a:srgbClr val="002060"/>
                </a:solidFill>
              </a:rPr>
              <a:t> </a:t>
            </a:r>
            <a:r>
              <a:rPr lang="pt-PT" sz="3200" b="1" dirty="0" err="1">
                <a:solidFill>
                  <a:srgbClr val="002060"/>
                </a:solidFill>
              </a:rPr>
              <a:t>process</a:t>
            </a:r>
            <a:r>
              <a:rPr lang="pt-PT" sz="3200" b="1" dirty="0">
                <a:solidFill>
                  <a:srgbClr val="002060"/>
                </a:solidFill>
              </a:rPr>
              <a:t> </a:t>
            </a:r>
            <a:r>
              <a:rPr lang="pt-PT" sz="3200" b="1" dirty="0" err="1">
                <a:solidFill>
                  <a:srgbClr val="002060"/>
                </a:solidFill>
              </a:rPr>
              <a:t>but</a:t>
            </a:r>
            <a:r>
              <a:rPr lang="pt-PT" sz="3200" b="1" dirty="0">
                <a:solidFill>
                  <a:srgbClr val="002060"/>
                </a:solidFill>
              </a:rPr>
              <a:t> </a:t>
            </a:r>
            <a:r>
              <a:rPr lang="pt-PT" sz="3200" b="1" dirty="0" err="1">
                <a:solidFill>
                  <a:srgbClr val="002060"/>
                </a:solidFill>
              </a:rPr>
              <a:t>be</a:t>
            </a:r>
            <a:r>
              <a:rPr lang="pt-PT" sz="3200" b="1" dirty="0">
                <a:solidFill>
                  <a:srgbClr val="002060"/>
                </a:solidFill>
              </a:rPr>
              <a:t> </a:t>
            </a:r>
            <a:r>
              <a:rPr lang="pt-PT" sz="3200" b="1" dirty="0" err="1">
                <a:solidFill>
                  <a:srgbClr val="002060"/>
                </a:solidFill>
              </a:rPr>
              <a:t>present</a:t>
            </a:r>
            <a:r>
              <a:rPr lang="pt-PT" sz="3200" b="1" dirty="0">
                <a:solidFill>
                  <a:srgbClr val="002060"/>
                </a:solidFill>
              </a:rPr>
              <a:t> </a:t>
            </a:r>
            <a:r>
              <a:rPr lang="pt-PT" sz="3200" b="1" dirty="0" err="1">
                <a:solidFill>
                  <a:srgbClr val="002060"/>
                </a:solidFill>
              </a:rPr>
              <a:t>from</a:t>
            </a:r>
            <a:r>
              <a:rPr lang="pt-PT" sz="3200" b="1" dirty="0">
                <a:solidFill>
                  <a:srgbClr val="002060"/>
                </a:solidFill>
              </a:rPr>
              <a:t> </a:t>
            </a:r>
            <a:r>
              <a:rPr lang="pt-PT" sz="3200" b="1" dirty="0" err="1">
                <a:solidFill>
                  <a:srgbClr val="002060"/>
                </a:solidFill>
              </a:rPr>
              <a:t>initial</a:t>
            </a:r>
            <a:r>
              <a:rPr lang="pt-PT" sz="3200" b="1" dirty="0">
                <a:solidFill>
                  <a:srgbClr val="002060"/>
                </a:solidFill>
              </a:rPr>
              <a:t> </a:t>
            </a:r>
            <a:r>
              <a:rPr lang="pt-PT" sz="3200" b="1" dirty="0" err="1">
                <a:solidFill>
                  <a:srgbClr val="002060"/>
                </a:solidFill>
              </a:rPr>
              <a:t>idea</a:t>
            </a:r>
            <a:r>
              <a:rPr lang="pt-PT" sz="3200" b="1" dirty="0">
                <a:solidFill>
                  <a:srgbClr val="002060"/>
                </a:solidFill>
              </a:rPr>
              <a:t> </a:t>
            </a:r>
            <a:r>
              <a:rPr lang="pt-PT" sz="3200" b="1" dirty="0" err="1">
                <a:solidFill>
                  <a:srgbClr val="002060"/>
                </a:solidFill>
              </a:rPr>
              <a:t>generation</a:t>
            </a:r>
            <a:r>
              <a:rPr lang="pt-PT" sz="3200" b="1" dirty="0">
                <a:solidFill>
                  <a:srgbClr val="002060"/>
                </a:solidFill>
              </a:rPr>
              <a:t> to </a:t>
            </a:r>
            <a:r>
              <a:rPr lang="pt-PT" sz="3200" b="1" dirty="0" err="1">
                <a:solidFill>
                  <a:srgbClr val="002060"/>
                </a:solidFill>
              </a:rPr>
              <a:t>evaluation</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impact</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innovation</a:t>
            </a:r>
            <a:r>
              <a:rPr lang="pt-PT" sz="3200" b="1" dirty="0">
                <a:solidFill>
                  <a:srgbClr val="002060"/>
                </a:solidFill>
              </a:rPr>
              <a:t>, </a:t>
            </a:r>
            <a:r>
              <a:rPr lang="pt-PT" sz="3200" b="1" dirty="0" err="1">
                <a:solidFill>
                  <a:srgbClr val="002060"/>
                </a:solidFill>
              </a:rPr>
              <a:t>through</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collection</a:t>
            </a:r>
            <a:r>
              <a:rPr lang="pt-PT" sz="3200" b="1" dirty="0">
                <a:solidFill>
                  <a:srgbClr val="002060"/>
                </a:solidFill>
              </a:rPr>
              <a:t>, </a:t>
            </a:r>
            <a:r>
              <a:rPr lang="pt-PT" sz="3200" b="1" dirty="0" err="1">
                <a:solidFill>
                  <a:srgbClr val="002060"/>
                </a:solidFill>
              </a:rPr>
              <a:t>screening</a:t>
            </a:r>
            <a:r>
              <a:rPr lang="pt-PT" sz="3200" b="1" dirty="0">
                <a:solidFill>
                  <a:srgbClr val="002060"/>
                </a:solidFill>
              </a:rPr>
              <a:t> </a:t>
            </a:r>
            <a:r>
              <a:rPr lang="pt-PT" sz="3200" b="1" dirty="0" err="1">
                <a:solidFill>
                  <a:srgbClr val="002060"/>
                </a:solidFill>
              </a:rPr>
              <a:t>and</a:t>
            </a:r>
            <a:r>
              <a:rPr lang="pt-PT" sz="3200" b="1" dirty="0">
                <a:solidFill>
                  <a:srgbClr val="002060"/>
                </a:solidFill>
              </a:rPr>
              <a:t> </a:t>
            </a:r>
            <a:r>
              <a:rPr lang="pt-PT" sz="3200" b="1" dirty="0" err="1">
                <a:solidFill>
                  <a:srgbClr val="002060"/>
                </a:solidFill>
              </a:rPr>
              <a:t>development</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ideas</a:t>
            </a:r>
            <a:r>
              <a:rPr lang="pt-PT" sz="3200" b="1" dirty="0">
                <a:solidFill>
                  <a:srgbClr val="002060"/>
                </a:solidFill>
              </a:rPr>
              <a:t> </a:t>
            </a:r>
            <a:r>
              <a:rPr lang="pt-PT" sz="3200" b="1" dirty="0" err="1">
                <a:solidFill>
                  <a:srgbClr val="002060"/>
                </a:solidFill>
              </a:rPr>
              <a:t>and</a:t>
            </a:r>
            <a:r>
              <a:rPr lang="pt-PT" sz="3200" b="1" dirty="0">
                <a:solidFill>
                  <a:srgbClr val="002060"/>
                </a:solidFill>
              </a:rPr>
              <a:t> </a:t>
            </a:r>
            <a:r>
              <a:rPr lang="pt-PT" sz="3200" b="1" dirty="0" err="1">
                <a:solidFill>
                  <a:srgbClr val="002060"/>
                </a:solidFill>
              </a:rPr>
              <a:t>the</a:t>
            </a:r>
            <a:r>
              <a:rPr lang="pt-PT" sz="3200" b="1" dirty="0">
                <a:solidFill>
                  <a:srgbClr val="002060"/>
                </a:solidFill>
              </a:rPr>
              <a:t> </a:t>
            </a:r>
            <a:r>
              <a:rPr lang="pt-PT" sz="3200" b="1" dirty="0" err="1">
                <a:solidFill>
                  <a:srgbClr val="002060"/>
                </a:solidFill>
              </a:rPr>
              <a:t>implementation</a:t>
            </a:r>
            <a:r>
              <a:rPr lang="pt-PT" sz="3200" b="1" dirty="0">
                <a:solidFill>
                  <a:srgbClr val="002060"/>
                </a:solidFill>
              </a:rPr>
              <a:t> </a:t>
            </a:r>
            <a:r>
              <a:rPr lang="pt-PT" sz="3200" b="1" dirty="0" err="1">
                <a:solidFill>
                  <a:srgbClr val="002060"/>
                </a:solidFill>
              </a:rPr>
              <a:t>of</a:t>
            </a:r>
            <a:r>
              <a:rPr lang="pt-PT" sz="3200" b="1" dirty="0">
                <a:solidFill>
                  <a:srgbClr val="002060"/>
                </a:solidFill>
              </a:rPr>
              <a:t> </a:t>
            </a:r>
            <a:r>
              <a:rPr lang="pt-PT" sz="3200" b="1" dirty="0" err="1">
                <a:solidFill>
                  <a:srgbClr val="002060"/>
                </a:solidFill>
              </a:rPr>
              <a:t>innovation</a:t>
            </a:r>
            <a:r>
              <a:rPr lang="pt-PT" sz="3200" b="1" dirty="0">
                <a:solidFill>
                  <a:srgbClr val="002060"/>
                </a:solidFill>
              </a:rPr>
              <a:t>.</a:t>
            </a:r>
          </a:p>
          <a:p>
            <a:pPr marL="457200" indent="-457200" algn="l">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b="1" dirty="0">
              <a:solidFill>
                <a:srgbClr val="00206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3200" dirty="0">
              <a:solidFill>
                <a:srgbClr val="002060"/>
              </a:solidFill>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545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8001000" cy="5181600"/>
          </a:xfrm>
        </p:spPr>
        <p:style>
          <a:lnRef idx="2">
            <a:schemeClr val="accent6"/>
          </a:lnRef>
          <a:fillRef idx="1">
            <a:schemeClr val="lt1"/>
          </a:fillRef>
          <a:effectRef idx="0">
            <a:schemeClr val="accent6"/>
          </a:effectRef>
          <a:fontRef idx="minor">
            <a:schemeClr val="dk1"/>
          </a:fontRef>
        </p:style>
        <p:txBody>
          <a:bodyPr>
            <a:normAutofit/>
          </a:bodyPr>
          <a:lstStyle/>
          <a:p>
            <a:br>
              <a:rPr lang="en-US" dirty="0"/>
            </a:br>
            <a:br>
              <a:rPr lang="en-US" dirty="0"/>
            </a:br>
            <a:br>
              <a:rPr lang="en-US" dirty="0"/>
            </a:br>
            <a:r>
              <a:rPr lang="en-US" dirty="0"/>
              <a:t>Innovation Management</a:t>
            </a:r>
            <a:br>
              <a:rPr lang="en-US" dirty="0"/>
            </a:br>
            <a:br>
              <a:rPr lang="en-US" dirty="0"/>
            </a:br>
            <a:r>
              <a:rPr lang="en-US" sz="3200" dirty="0"/>
              <a:t>Dr. Paulo Baptista</a:t>
            </a:r>
            <a:br>
              <a:rPr lang="en-US" dirty="0"/>
            </a:br>
            <a:r>
              <a:rPr lang="en-US" dirty="0"/>
              <a:t> </a:t>
            </a:r>
          </a:p>
        </p:txBody>
      </p:sp>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 y="5949315"/>
            <a:ext cx="2827020" cy="72009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E:\erasmus\invent LOGO transparent.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609600"/>
            <a:ext cx="4419600" cy="838200"/>
          </a:xfrm>
          <a:prstGeom prst="rect">
            <a:avLst/>
          </a:prstGeom>
          <a:noFill/>
          <a:ln>
            <a:noFill/>
          </a:ln>
        </p:spPr>
      </p:pic>
      <p:pic>
        <p:nvPicPr>
          <p:cNvPr id="5" name="Picture 4" descr="http://www.just.edu.jo/PublishingImages/NewsCenter/new/logo.png">
            <a:extLst>
              <a:ext uri="{FF2B5EF4-FFF2-40B4-BE49-F238E27FC236}">
                <a16:creationId xmlns:a16="http://schemas.microsoft.com/office/drawing/2014/main" id="{6D85ADC2-C730-448B-BDF0-925145E9420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924800" y="5638800"/>
            <a:ext cx="979718" cy="1048778"/>
          </a:xfrm>
          <a:prstGeom prst="rect">
            <a:avLst/>
          </a:prstGeom>
          <a:noFill/>
          <a:ln>
            <a:noFill/>
          </a:ln>
        </p:spPr>
      </p:pic>
    </p:spTree>
    <p:extLst>
      <p:ext uri="{BB962C8B-B14F-4D97-AF65-F5344CB8AC3E}">
        <p14:creationId xmlns:p14="http://schemas.microsoft.com/office/powerpoint/2010/main" val="1295230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en-US" sz="2400" b="1" dirty="0">
              <a:solidFill>
                <a:schemeClr val="tx1"/>
              </a:solidFill>
              <a:latin typeface="Arial" panose="020B0604020202020204" pitchFamily="34" charset="0"/>
              <a:cs typeface="Arial" panose="020B0604020202020204" pitchFamily="34" charset="0"/>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dirty="0">
                <a:solidFill>
                  <a:srgbClr val="002060"/>
                </a:solidFill>
              </a:rPr>
              <a:t>3.1. PRINCIPLES</a:t>
            </a:r>
          </a:p>
          <a:p>
            <a:pPr marL="457200" indent="-457200" algn="l">
              <a:lnSpc>
                <a:spcPts val="2800"/>
              </a:lnSpc>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marL="457200" indent="-457200" algn="l">
              <a:lnSpc>
                <a:spcPts val="2800"/>
              </a:lnSpc>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Innovation should be an element of the strategy of a company and its management should be a component of its overall policy. </a:t>
            </a:r>
          </a:p>
          <a:p>
            <a:pPr marL="457200" indent="-457200" algn="l">
              <a:lnSpc>
                <a:spcPts val="2800"/>
              </a:lnSpc>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marL="457200" indent="-457200" algn="l">
              <a:lnSpc>
                <a:spcPts val="2800"/>
              </a:lnSpc>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As there are various forms of management of the companies, there are also different models of innovation management. </a:t>
            </a:r>
            <a:endParaRPr lang="pt-PT" sz="3200" dirty="0">
              <a:solidFill>
                <a:srgbClr val="002060"/>
              </a:solidFill>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500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5626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Among the elements to which it is possible to combine different forms of approach are:</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The focus and emphasis on objectives;</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The central factor in the development of the product, process or service;</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The process of creating the concept of the product, process or service;</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The flow of activities;</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The development process;</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The organization of the innovation process.</a:t>
            </a: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1279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pic>
        <p:nvPicPr>
          <p:cNvPr id="8" name="Picture 2">
            <a:extLst>
              <a:ext uri="{FF2B5EF4-FFF2-40B4-BE49-F238E27FC236}">
                <a16:creationId xmlns:a16="http://schemas.microsoft.com/office/drawing/2014/main" id="{12D7781C-D0BC-46DB-9CA3-61867AF14E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1012825"/>
            <a:ext cx="7696200"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0667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The opportunities for innovation can have multiple origins and be of different natures, such as:</a:t>
            </a:r>
            <a:endParaRPr lang="pt-PT" sz="3200" dirty="0">
              <a:solidFill>
                <a:srgbClr val="002060"/>
              </a:solidFill>
            </a:endParaRP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Social,</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Economic,</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Technological,</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Political,</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Legal.</a:t>
            </a:r>
            <a:endParaRPr lang="pt-PT" sz="3200" dirty="0">
              <a:solidFill>
                <a:srgbClr val="002060"/>
              </a:solidFill>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7457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vert270"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dirty="0">
                <a:solidFill>
                  <a:srgbClr val="002060"/>
                </a:solidFill>
              </a:rPr>
              <a:t>3.2. THE INNOVATION PROCESS </a:t>
            </a: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002060"/>
              </a:solidFill>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002060"/>
              </a:solidFill>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002060"/>
              </a:solidFill>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002060"/>
              </a:solidFill>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002060"/>
              </a:solidFill>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pic>
        <p:nvPicPr>
          <p:cNvPr id="8" name="Imagem 7">
            <a:extLst>
              <a:ext uri="{FF2B5EF4-FFF2-40B4-BE49-F238E27FC236}">
                <a16:creationId xmlns:a16="http://schemas.microsoft.com/office/drawing/2014/main" id="{7FF5C055-4933-41B9-9A3A-8E5874531C73}"/>
              </a:ext>
            </a:extLst>
          </p:cNvPr>
          <p:cNvPicPr/>
          <p:nvPr/>
        </p:nvPicPr>
        <p:blipFill>
          <a:blip r:embed="rId3"/>
          <a:srcRect/>
          <a:stretch>
            <a:fillRect/>
          </a:stretch>
        </p:blipFill>
        <p:spPr bwMode="auto">
          <a:xfrm>
            <a:off x="1828800" y="1038366"/>
            <a:ext cx="6764338" cy="52100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29445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en-US" sz="2400" b="1" dirty="0">
              <a:solidFill>
                <a:schemeClr val="tx1"/>
              </a:solidFill>
              <a:latin typeface="Arial" panose="020B0604020202020204" pitchFamily="34" charset="0"/>
              <a:cs typeface="Arial" panose="020B0604020202020204" pitchFamily="34" charset="0"/>
            </a:endParaRPr>
          </a:p>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pt-PT" sz="3200" dirty="0">
                <a:solidFill>
                  <a:srgbClr val="002060"/>
                </a:solidFill>
              </a:rPr>
              <a:t>I</a:t>
            </a:r>
            <a:r>
              <a:rPr lang="en-US" sz="3200" dirty="0">
                <a:solidFill>
                  <a:srgbClr val="002060"/>
                </a:solidFill>
              </a:rPr>
              <a:t>n synthesis, innovation management should include the following elements:</a:t>
            </a:r>
          </a:p>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 Promotion and encouragement of the generation of ideas;</a:t>
            </a:r>
          </a:p>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 Organization of processes to capture ideas;</a:t>
            </a:r>
          </a:p>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 Structure of procedures for analysis and preliminary screening of ideas;</a:t>
            </a:r>
          </a:p>
          <a:p>
            <a:pPr algn="l">
              <a:lnSpc>
                <a:spcPts val="2800"/>
              </a:lnSpc>
              <a:spcBef>
                <a:spcPts val="600"/>
              </a:spcBef>
              <a:spcAft>
                <a:spcPts val="600"/>
              </a:spcAft>
            </a:pPr>
            <a:endParaRPr lang="pt-PT" sz="32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758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 Organization of processes for the review of the ideas that are not implemented immediately, but should be retained for the future;</a:t>
            </a:r>
          </a:p>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 Organization of the innovation process, from the initial design to the launch phase;</a:t>
            </a:r>
          </a:p>
          <a:p>
            <a:pPr algn="l">
              <a:lnSpc>
                <a:spcPts val="2800"/>
              </a:lnSpc>
              <a:spcBef>
                <a:spcPts val="12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 Monitor of the life cycle of the product and assessment of the impact of innovation.</a:t>
            </a:r>
            <a:endParaRPr lang="pt-PT" sz="3200" dirty="0">
              <a:solidFill>
                <a:srgbClr val="002060"/>
              </a:solidFill>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4115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en-US" sz="8000" b="1" dirty="0">
              <a:solidFill>
                <a:schemeClr val="tx1"/>
              </a:solidFill>
              <a:latin typeface="Arial" panose="020B0604020202020204" pitchFamily="34" charset="0"/>
              <a:cs typeface="Arial" panose="020B0604020202020204" pitchFamily="34" charset="0"/>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800" b="1" dirty="0">
                <a:solidFill>
                  <a:srgbClr val="002060"/>
                </a:solidFill>
              </a:rPr>
              <a:t>3.3. INNOVATION POLICY</a:t>
            </a:r>
          </a:p>
          <a:p>
            <a:pPr algn="l">
              <a:lnSpc>
                <a:spcPts val="2800"/>
              </a:lnSpc>
              <a:spcBef>
                <a:spcPts val="600"/>
              </a:spcBef>
              <a:spcAft>
                <a:spcPts val="600"/>
              </a:spcAft>
            </a:pPr>
            <a:endParaRPr lang="en-US" sz="12800" dirty="0">
              <a:solidFill>
                <a:schemeClr val="tx1"/>
              </a:solidFill>
              <a:latin typeface="Arial" panose="020B0604020202020204" pitchFamily="34" charset="0"/>
              <a:cs typeface="Arial" panose="020B0604020202020204" pitchFamily="34" charset="0"/>
            </a:endParaRPr>
          </a:p>
          <a:p>
            <a:pPr algn="l">
              <a:lnSpc>
                <a:spcPts val="2800"/>
              </a:lnSpc>
              <a:spcBef>
                <a:spcPts val="1200"/>
              </a:spcBef>
              <a:spcAft>
                <a:spcPts val="600"/>
              </a:spcAft>
              <a:defRPr/>
            </a:pPr>
            <a:r>
              <a:rPr lang="en-US" sz="12800" dirty="0">
                <a:solidFill>
                  <a:srgbClr val="002060"/>
                </a:solidFill>
                <a:cs typeface="Arial" panose="020B0604020202020204" pitchFamily="34" charset="0"/>
              </a:rPr>
              <a:t>The main pillars on which this should be based are:</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A clear strategy;</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Planning activities in the short, medium and long term;</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A budget for the implementation of planned activities;</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800" dirty="0">
                <a:solidFill>
                  <a:srgbClr val="002060"/>
                </a:solidFill>
              </a:rPr>
              <a:t>A set of indicators for assessing the impact of innovation;</a:t>
            </a:r>
          </a:p>
        </p:txBody>
      </p:sp>
    </p:spTree>
    <p:extLst>
      <p:ext uri="{BB962C8B-B14F-4D97-AF65-F5344CB8AC3E}">
        <p14:creationId xmlns:p14="http://schemas.microsoft.com/office/powerpoint/2010/main" val="300610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A policy of human resource management, appropriate to the policy innovation management;</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A strong knowledge of the markets and their needs (e.g. via suppliers, customers and competitors);</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A high technical and technological knowledge.</a:t>
            </a:r>
            <a:endParaRPr lang="pt-PT" sz="3200" dirty="0">
              <a:solidFill>
                <a:srgbClr val="002060"/>
              </a:solidFill>
            </a:endParaRPr>
          </a:p>
        </p:txBody>
      </p:sp>
    </p:spTree>
    <p:extLst>
      <p:ext uri="{BB962C8B-B14F-4D97-AF65-F5344CB8AC3E}">
        <p14:creationId xmlns:p14="http://schemas.microsoft.com/office/powerpoint/2010/main" val="3469077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3200" b="1" dirty="0">
              <a:solidFill>
                <a:srgbClr val="002060"/>
              </a:solidFill>
            </a:endParaRPr>
          </a:p>
          <a:p>
            <a:pPr algn="l">
              <a:lnSpc>
                <a:spcPts val="2800"/>
              </a:lnSpc>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dirty="0">
                <a:solidFill>
                  <a:srgbClr val="002060"/>
                </a:solidFill>
              </a:rPr>
              <a:t>3.4. EVALUATION OF INNOVATION</a:t>
            </a: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The objectives of innovations can vary in nature, which is why its impact is not assessable in a universal way. The company should therefore find appropriate indicators to evaluate the impact. </a:t>
            </a:r>
            <a:endParaRPr lang="pt-PT" sz="3200" dirty="0">
              <a:solidFill>
                <a:srgbClr val="002060"/>
              </a:solidFill>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6934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defRPr/>
            </a:pPr>
            <a:r>
              <a:rPr lang="pt-PT" sz="3200" dirty="0" err="1">
                <a:solidFill>
                  <a:schemeClr val="tx2">
                    <a:lumMod val="75000"/>
                  </a:schemeClr>
                </a:solidFill>
              </a:rPr>
              <a:t>The</a:t>
            </a:r>
            <a:r>
              <a:rPr lang="pt-PT" sz="3200" dirty="0">
                <a:solidFill>
                  <a:schemeClr val="tx2">
                    <a:lumMod val="75000"/>
                  </a:schemeClr>
                </a:solidFill>
              </a:rPr>
              <a:t> </a:t>
            </a:r>
            <a:r>
              <a:rPr lang="pt-PT" sz="3200" dirty="0" err="1">
                <a:solidFill>
                  <a:schemeClr val="tx2">
                    <a:lumMod val="75000"/>
                  </a:schemeClr>
                </a:solidFill>
              </a:rPr>
              <a:t>word</a:t>
            </a:r>
            <a:r>
              <a:rPr lang="pt-PT" sz="3200" dirty="0">
                <a:solidFill>
                  <a:schemeClr val="tx2">
                    <a:lumMod val="75000"/>
                  </a:schemeClr>
                </a:solidFill>
              </a:rPr>
              <a:t>   “</a:t>
            </a:r>
            <a:r>
              <a:rPr lang="pt-PT" sz="3200" b="1" dirty="0" err="1">
                <a:solidFill>
                  <a:schemeClr val="tx2">
                    <a:lumMod val="75000"/>
                  </a:schemeClr>
                </a:solidFill>
              </a:rPr>
              <a:t>innovative</a:t>
            </a:r>
            <a:r>
              <a:rPr lang="pt-PT" sz="3200" dirty="0">
                <a:solidFill>
                  <a:schemeClr val="tx2">
                    <a:lumMod val="75000"/>
                  </a:schemeClr>
                </a:solidFill>
              </a:rPr>
              <a:t>”   comes   </a:t>
            </a:r>
            <a:r>
              <a:rPr lang="pt-PT" sz="3200" dirty="0" err="1">
                <a:solidFill>
                  <a:schemeClr val="tx2">
                    <a:lumMod val="75000"/>
                  </a:schemeClr>
                </a:solidFill>
              </a:rPr>
              <a:t>from</a:t>
            </a:r>
            <a:r>
              <a:rPr lang="pt-PT" sz="3200" dirty="0">
                <a:solidFill>
                  <a:schemeClr val="tx2">
                    <a:lumMod val="75000"/>
                  </a:schemeClr>
                </a:solidFill>
              </a:rPr>
              <a:t>   </a:t>
            </a:r>
            <a:r>
              <a:rPr lang="pt-PT" sz="3200" dirty="0" err="1">
                <a:solidFill>
                  <a:schemeClr val="tx2">
                    <a:lumMod val="75000"/>
                  </a:schemeClr>
                </a:solidFill>
              </a:rPr>
              <a:t>the</a:t>
            </a:r>
            <a:r>
              <a:rPr lang="pt-PT" sz="3200" dirty="0">
                <a:solidFill>
                  <a:schemeClr val="tx2">
                    <a:lumMod val="75000"/>
                  </a:schemeClr>
                </a:solidFill>
              </a:rPr>
              <a:t>   </a:t>
            </a:r>
            <a:r>
              <a:rPr lang="pt-PT" sz="3200" dirty="0" err="1">
                <a:solidFill>
                  <a:schemeClr val="tx2">
                    <a:lumMod val="75000"/>
                  </a:schemeClr>
                </a:solidFill>
              </a:rPr>
              <a:t>Latin</a:t>
            </a:r>
            <a:r>
              <a:rPr lang="pt-PT" sz="3200" dirty="0">
                <a:solidFill>
                  <a:schemeClr val="tx2">
                    <a:lumMod val="75000"/>
                  </a:schemeClr>
                </a:solidFill>
              </a:rPr>
              <a:t>   </a:t>
            </a:r>
            <a:r>
              <a:rPr lang="pt-PT" sz="3200" dirty="0" err="1">
                <a:solidFill>
                  <a:schemeClr val="tx2">
                    <a:lumMod val="75000"/>
                  </a:schemeClr>
                </a:solidFill>
              </a:rPr>
              <a:t>word</a:t>
            </a:r>
            <a:r>
              <a:rPr lang="pt-PT" sz="3200" dirty="0">
                <a:solidFill>
                  <a:schemeClr val="tx2">
                    <a:lumMod val="75000"/>
                  </a:schemeClr>
                </a:solidFill>
              </a:rPr>
              <a:t>   </a:t>
            </a:r>
            <a:r>
              <a:rPr lang="pt-PT" sz="3200" b="1" dirty="0">
                <a:solidFill>
                  <a:schemeClr val="tx2">
                    <a:lumMod val="75000"/>
                  </a:schemeClr>
                </a:solidFill>
              </a:rPr>
              <a:t>“</a:t>
            </a:r>
            <a:r>
              <a:rPr lang="pt-PT" sz="3200" b="1" dirty="0" err="1">
                <a:solidFill>
                  <a:schemeClr val="tx2">
                    <a:lumMod val="75000"/>
                  </a:schemeClr>
                </a:solidFill>
              </a:rPr>
              <a:t>innovatione</a:t>
            </a:r>
            <a:r>
              <a:rPr lang="pt-PT" sz="3200" b="1" dirty="0">
                <a:solidFill>
                  <a:schemeClr val="tx2">
                    <a:lumMod val="75000"/>
                  </a:schemeClr>
                </a:solidFill>
              </a:rPr>
              <a:t>”</a:t>
            </a:r>
            <a:r>
              <a:rPr lang="pt-PT" sz="3200" dirty="0">
                <a:solidFill>
                  <a:schemeClr val="tx2">
                    <a:lumMod val="75000"/>
                  </a:schemeClr>
                </a:solidFill>
              </a:rPr>
              <a:t>,   </a:t>
            </a:r>
            <a:r>
              <a:rPr lang="pt-PT" sz="3200" dirty="0" err="1">
                <a:solidFill>
                  <a:schemeClr val="tx2">
                    <a:lumMod val="75000"/>
                  </a:schemeClr>
                </a:solidFill>
              </a:rPr>
              <a:t>that</a:t>
            </a:r>
            <a:r>
              <a:rPr lang="pt-PT" sz="3200" dirty="0">
                <a:solidFill>
                  <a:schemeClr val="tx2">
                    <a:lumMod val="75000"/>
                  </a:schemeClr>
                </a:solidFill>
              </a:rPr>
              <a:t>   </a:t>
            </a:r>
            <a:r>
              <a:rPr lang="pt-PT" sz="3200" dirty="0" err="1">
                <a:solidFill>
                  <a:schemeClr val="tx2">
                    <a:lumMod val="75000"/>
                  </a:schemeClr>
                </a:solidFill>
              </a:rPr>
              <a:t>means</a:t>
            </a:r>
            <a:r>
              <a:rPr lang="pt-PT" sz="3200" dirty="0">
                <a:solidFill>
                  <a:schemeClr val="tx2">
                    <a:lumMod val="75000"/>
                  </a:schemeClr>
                </a:solidFill>
              </a:rPr>
              <a:t> </a:t>
            </a:r>
            <a:r>
              <a:rPr lang="pt-PT" sz="3200" b="1" u="sng" dirty="0" err="1">
                <a:solidFill>
                  <a:schemeClr val="tx2">
                    <a:lumMod val="75000"/>
                  </a:schemeClr>
                </a:solidFill>
              </a:rPr>
              <a:t>renewal</a:t>
            </a:r>
            <a:r>
              <a:rPr lang="pt-PT" sz="3200" dirty="0">
                <a:solidFill>
                  <a:schemeClr val="tx2">
                    <a:lumMod val="75000"/>
                  </a:schemeClr>
                </a:solidFill>
              </a:rPr>
              <a:t>. </a:t>
            </a:r>
          </a:p>
          <a:p>
            <a:pPr algn="l">
              <a:lnSpc>
                <a:spcPts val="2800"/>
              </a:lnSpc>
              <a:spcBef>
                <a:spcPts val="600"/>
              </a:spcBef>
              <a:spcAft>
                <a:spcPts val="600"/>
              </a:spcAft>
              <a:defRPr/>
            </a:pPr>
            <a:endParaRPr lang="pt-PT" sz="3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645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pic>
        <p:nvPicPr>
          <p:cNvPr id="8" name="Picture 3">
            <a:extLst>
              <a:ext uri="{FF2B5EF4-FFF2-40B4-BE49-F238E27FC236}">
                <a16:creationId xmlns:a16="http://schemas.microsoft.com/office/drawing/2014/main" id="{BED6882D-4EDB-4AE0-A49B-8C558D3646A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977106"/>
            <a:ext cx="7696200" cy="5804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6452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r>
              <a:rPr lang="en-US" sz="2400" b="1" dirty="0">
                <a:solidFill>
                  <a:schemeClr val="tx1"/>
                </a:solidFill>
                <a:latin typeface="Arial" panose="020B0604020202020204" pitchFamily="34" charset="0"/>
                <a:cs typeface="Arial" panose="020B0604020202020204" pitchFamily="34" charset="0"/>
              </a:rPr>
              <a:t>1.1. XXX</a:t>
            </a:r>
          </a:p>
          <a:p>
            <a:pPr algn="l">
              <a:lnSpc>
                <a:spcPts val="2800"/>
              </a:lnSpc>
              <a:spcBef>
                <a:spcPts val="600"/>
              </a:spcBef>
              <a:spcAft>
                <a:spcPts val="600"/>
              </a:spcAft>
            </a:pPr>
            <a:r>
              <a:rPr lang="pt-PT" sz="2400" dirty="0">
                <a:solidFill>
                  <a:schemeClr val="tx1"/>
                </a:solidFill>
                <a:latin typeface="Arial" panose="020B0604020202020204" pitchFamily="34" charset="0"/>
                <a:cs typeface="Arial" panose="020B0604020202020204" pitchFamily="34" charset="0"/>
              </a:rPr>
              <a:t>XXX</a:t>
            </a: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pic>
        <p:nvPicPr>
          <p:cNvPr id="8" name="Picture 1">
            <a:extLst>
              <a:ext uri="{FF2B5EF4-FFF2-40B4-BE49-F238E27FC236}">
                <a16:creationId xmlns:a16="http://schemas.microsoft.com/office/drawing/2014/main" id="{C5E35FA4-6BD2-4DCB-B016-4CAA3E0D5BE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4484" y="990600"/>
            <a:ext cx="7672316"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220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The evaluation of the impact of innovation should be done in a systematic way. </a:t>
            </a:r>
          </a:p>
          <a:p>
            <a:pPr marL="457200" indent="-457200" algn="l">
              <a:lnSpc>
                <a:spcPts val="2800"/>
              </a:lnSpc>
              <a:spcBef>
                <a:spcPts val="600"/>
              </a:spcBef>
              <a:spcAft>
                <a:spcPts val="600"/>
              </a:spcAft>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Depending on the results of the implementation of innovation, the company can evaluate the degree of success of the strategy that has been followed and, if necessary, introduce corrective measures to repositioning, or rethinking the scale of the proposed targets according to the capacity of the company.</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9951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3. Innovation Management</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In case of failure in innovation, the company should identify their causes. </a:t>
            </a: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The company may soon act on the causes and possibly avoid the reoccurrence of the same mistakes in other running innovations or in future processes of innovation.</a:t>
            </a: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dirty="0">
              <a:solidFill>
                <a:srgbClr val="002060"/>
              </a:solidFill>
            </a:endParaRPr>
          </a:p>
          <a:p>
            <a:pPr algn="l">
              <a:lnSpc>
                <a:spcPts val="2800"/>
              </a:lnSpc>
              <a:spcBef>
                <a:spcPts val="600"/>
              </a:spcBef>
              <a:spcAft>
                <a:spcPts val="6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3200" dirty="0">
                <a:solidFill>
                  <a:srgbClr val="002060"/>
                </a:solidFill>
              </a:rPr>
              <a:t>The failure is natural and the company, as in successful cases, should get the most benefit from it.</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1900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4. Innovation Management Systems (ISO)</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1106606"/>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r>
              <a:rPr lang="en-US" sz="3500" b="1" dirty="0">
                <a:solidFill>
                  <a:srgbClr val="002060"/>
                </a:solidFill>
                <a:cs typeface="Arial" panose="020B0604020202020204" pitchFamily="34" charset="0"/>
              </a:rPr>
              <a:t>4.1. INNOVATION MANAGEMENT STANDARDS SERIES</a:t>
            </a:r>
          </a:p>
          <a:p>
            <a:pPr algn="l">
              <a:spcBef>
                <a:spcPts val="1200"/>
              </a:spcBef>
            </a:pPr>
            <a:r>
              <a:rPr lang="en-US" sz="3500" dirty="0">
                <a:solidFill>
                  <a:srgbClr val="002060"/>
                </a:solidFill>
                <a:cs typeface="Arial" panose="020B0604020202020204" pitchFamily="34" charset="0"/>
              </a:rPr>
              <a:t>- ISO 50500: Fundamentals and vocabulary</a:t>
            </a:r>
            <a:endParaRPr lang="pt-PT" sz="3500" dirty="0">
              <a:solidFill>
                <a:srgbClr val="002060"/>
              </a:solidFill>
              <a:cs typeface="Arial" panose="020B0604020202020204" pitchFamily="34" charset="0"/>
            </a:endParaRPr>
          </a:p>
          <a:p>
            <a:pPr algn="l">
              <a:spcBef>
                <a:spcPts val="1200"/>
              </a:spcBef>
            </a:pPr>
            <a:r>
              <a:rPr lang="en-US" sz="3500" dirty="0">
                <a:solidFill>
                  <a:srgbClr val="002060"/>
                </a:solidFill>
                <a:cs typeface="Arial" panose="020B0604020202020204" pitchFamily="34" charset="0"/>
              </a:rPr>
              <a:t>- ISO 50501: Innovation management system</a:t>
            </a:r>
            <a:endParaRPr lang="pt-PT" sz="3500" dirty="0">
              <a:solidFill>
                <a:srgbClr val="002060"/>
              </a:solidFill>
              <a:cs typeface="Arial" panose="020B0604020202020204" pitchFamily="34" charset="0"/>
            </a:endParaRPr>
          </a:p>
          <a:p>
            <a:pPr algn="l">
              <a:spcBef>
                <a:spcPts val="1200"/>
              </a:spcBef>
            </a:pPr>
            <a:r>
              <a:rPr lang="en-US" sz="3500" dirty="0">
                <a:solidFill>
                  <a:srgbClr val="002060"/>
                </a:solidFill>
                <a:cs typeface="Arial" panose="020B0604020202020204" pitchFamily="34" charset="0"/>
              </a:rPr>
              <a:t>- ISO 50502: Assessment</a:t>
            </a:r>
            <a:endParaRPr lang="pt-PT" sz="3500" dirty="0">
              <a:solidFill>
                <a:srgbClr val="002060"/>
              </a:solidFill>
              <a:cs typeface="Arial" panose="020B0604020202020204" pitchFamily="34" charset="0"/>
            </a:endParaRPr>
          </a:p>
          <a:p>
            <a:pPr algn="l">
              <a:spcBef>
                <a:spcPts val="1200"/>
              </a:spcBef>
            </a:pPr>
            <a:r>
              <a:rPr lang="en-US" sz="3500" dirty="0">
                <a:solidFill>
                  <a:srgbClr val="002060"/>
                </a:solidFill>
                <a:cs typeface="Arial" panose="020B0604020202020204" pitchFamily="34" charset="0"/>
              </a:rPr>
              <a:t>- ISO 50503: Tools and methods for innovation partnerships</a:t>
            </a:r>
            <a:endParaRPr lang="pt-PT" sz="3500" dirty="0">
              <a:solidFill>
                <a:srgbClr val="002060"/>
              </a:solidFill>
              <a:cs typeface="Arial" panose="020B0604020202020204" pitchFamily="34" charset="0"/>
            </a:endParaRPr>
          </a:p>
          <a:p>
            <a:pPr algn="l">
              <a:spcBef>
                <a:spcPts val="1200"/>
              </a:spcBef>
            </a:pPr>
            <a:r>
              <a:rPr lang="en-US" sz="3500" dirty="0">
                <a:solidFill>
                  <a:srgbClr val="002060"/>
                </a:solidFill>
                <a:cs typeface="Arial" panose="020B0604020202020204" pitchFamily="34" charset="0"/>
              </a:rPr>
              <a:t>- ISO 50504: Strategic intelligence management</a:t>
            </a:r>
            <a:endParaRPr lang="pt-PT" sz="3500" dirty="0">
              <a:solidFill>
                <a:srgbClr val="002060"/>
              </a:solidFill>
              <a:cs typeface="Arial" panose="020B0604020202020204" pitchFamily="34" charset="0"/>
            </a:endParaRPr>
          </a:p>
          <a:p>
            <a:pPr algn="l">
              <a:spcBef>
                <a:spcPts val="1200"/>
              </a:spcBef>
            </a:pPr>
            <a:r>
              <a:rPr lang="en-US" sz="3500" dirty="0">
                <a:solidFill>
                  <a:srgbClr val="002060"/>
                </a:solidFill>
                <a:cs typeface="Arial" panose="020B0604020202020204" pitchFamily="34" charset="0"/>
              </a:rPr>
              <a:t>- ISO 50505: Intellectual property management</a:t>
            </a:r>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7495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a:latin typeface="Arial" panose="020B0604020202020204" pitchFamily="34" charset="0"/>
                <a:cs typeface="Arial" panose="020B0604020202020204" pitchFamily="34" charset="0"/>
              </a:rPr>
              <a:t>4. Innovation Management Systems (ISO)</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ct val="80000"/>
              </a:lnSpc>
              <a:spcBef>
                <a:spcPts val="1200"/>
              </a:spcBef>
              <a:spcAft>
                <a:spcPts val="600"/>
              </a:spcAft>
            </a:pPr>
            <a:r>
              <a:rPr lang="en-US" sz="3200" b="1" dirty="0">
                <a:solidFill>
                  <a:srgbClr val="002060"/>
                </a:solidFill>
                <a:cs typeface="Arial" panose="020B0604020202020204" pitchFamily="34" charset="0"/>
              </a:rPr>
              <a:t>4.2. KEY POINTS IN THE ISO 50501 </a:t>
            </a:r>
          </a:p>
          <a:p>
            <a:pPr algn="l">
              <a:lnSpc>
                <a:spcPct val="80000"/>
              </a:lnSpc>
              <a:spcBef>
                <a:spcPts val="1200"/>
              </a:spcBef>
              <a:spcAft>
                <a:spcPts val="600"/>
              </a:spcAft>
            </a:pPr>
            <a:r>
              <a:rPr lang="en-US" sz="3200" b="1" dirty="0">
                <a:solidFill>
                  <a:srgbClr val="002060"/>
                </a:solidFill>
                <a:cs typeface="Arial" panose="020B0604020202020204" pitchFamily="34" charset="0"/>
              </a:rPr>
              <a:t>-</a:t>
            </a:r>
            <a:r>
              <a:rPr lang="en-US" sz="3200" dirty="0">
                <a:solidFill>
                  <a:srgbClr val="002060"/>
                </a:solidFill>
                <a:cs typeface="Arial" panose="020B0604020202020204" pitchFamily="34" charset="0"/>
              </a:rPr>
              <a:t> Understand the context of the organization and the integration of the global Management System;</a:t>
            </a:r>
            <a:endParaRPr lang="pt-PT" sz="3200" dirty="0">
              <a:solidFill>
                <a:srgbClr val="002060"/>
              </a:solidFill>
              <a:cs typeface="Arial" panose="020B0604020202020204" pitchFamily="34" charset="0"/>
            </a:endParaRPr>
          </a:p>
          <a:p>
            <a:pPr algn="l">
              <a:lnSpc>
                <a:spcPct val="80000"/>
              </a:lnSpc>
              <a:spcBef>
                <a:spcPts val="1200"/>
              </a:spcBef>
              <a:spcAft>
                <a:spcPts val="600"/>
              </a:spcAft>
            </a:pPr>
            <a:r>
              <a:rPr lang="en-US" sz="3200" dirty="0">
                <a:solidFill>
                  <a:srgbClr val="002060"/>
                </a:solidFill>
                <a:cs typeface="Arial" panose="020B0604020202020204" pitchFamily="34" charset="0"/>
              </a:rPr>
              <a:t>- Establish the leadership and commitment of top management;</a:t>
            </a:r>
          </a:p>
          <a:p>
            <a:pPr algn="l">
              <a:lnSpc>
                <a:spcPct val="80000"/>
              </a:lnSpc>
              <a:spcBef>
                <a:spcPts val="1200"/>
              </a:spcBef>
              <a:spcAft>
                <a:spcPts val="600"/>
              </a:spcAft>
            </a:pPr>
            <a:r>
              <a:rPr lang="en-US" sz="3200" dirty="0">
                <a:solidFill>
                  <a:srgbClr val="002060"/>
                </a:solidFill>
                <a:cs typeface="Arial" panose="020B0604020202020204" pitchFamily="34" charset="0"/>
              </a:rPr>
              <a:t>- Establish the leadership and commitment of top management;</a:t>
            </a:r>
          </a:p>
          <a:p>
            <a:pPr algn="l">
              <a:lnSpc>
                <a:spcPct val="80000"/>
              </a:lnSpc>
              <a:spcBef>
                <a:spcPts val="1200"/>
              </a:spcBef>
              <a:spcAft>
                <a:spcPts val="600"/>
              </a:spcAft>
            </a:pPr>
            <a:endParaRPr lang="pt-PT" sz="3200" dirty="0">
              <a:solidFill>
                <a:srgbClr val="002060"/>
              </a:solidFill>
              <a:cs typeface="Arial" panose="020B0604020202020204" pitchFamily="34" charset="0"/>
            </a:endParaRPr>
          </a:p>
        </p:txBody>
      </p:sp>
    </p:spTree>
    <p:extLst>
      <p:ext uri="{BB962C8B-B14F-4D97-AF65-F5344CB8AC3E}">
        <p14:creationId xmlns:p14="http://schemas.microsoft.com/office/powerpoint/2010/main" val="3742288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3820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a:latin typeface="Arial" panose="020B0604020202020204" pitchFamily="34" charset="0"/>
                <a:cs typeface="Arial" panose="020B0604020202020204" pitchFamily="34" charset="0"/>
              </a:rPr>
              <a:t>4. Innovation Management Systems (ISO)</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8486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en-US" sz="2400" b="1"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en-US" sz="2400" b="1"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r>
              <a:rPr lang="en-US" sz="12800" dirty="0">
                <a:solidFill>
                  <a:srgbClr val="002060"/>
                </a:solidFill>
                <a:cs typeface="Arial" panose="020B0604020202020204" pitchFamily="34" charset="0"/>
              </a:rPr>
              <a:t>- Plan for innovation development;</a:t>
            </a:r>
            <a:endParaRPr lang="pt-PT" sz="12800" dirty="0">
              <a:solidFill>
                <a:srgbClr val="002060"/>
              </a:solidFill>
              <a:cs typeface="Arial" panose="020B0604020202020204" pitchFamily="34" charset="0"/>
            </a:endParaRPr>
          </a:p>
          <a:p>
            <a:pPr algn="l">
              <a:lnSpc>
                <a:spcPts val="2800"/>
              </a:lnSpc>
              <a:spcBef>
                <a:spcPts val="600"/>
              </a:spcBef>
              <a:spcAft>
                <a:spcPts val="600"/>
              </a:spcAft>
            </a:pPr>
            <a:r>
              <a:rPr lang="en-US" sz="12800" dirty="0">
                <a:solidFill>
                  <a:srgbClr val="002060"/>
                </a:solidFill>
                <a:cs typeface="Arial" panose="020B0604020202020204" pitchFamily="34" charset="0"/>
              </a:rPr>
              <a:t>- Identify and foster innovation enablers/ driving factors;</a:t>
            </a:r>
            <a:endParaRPr lang="pt-PT" sz="12800" dirty="0">
              <a:solidFill>
                <a:srgbClr val="002060"/>
              </a:solidFill>
              <a:cs typeface="Arial" panose="020B0604020202020204" pitchFamily="34" charset="0"/>
            </a:endParaRPr>
          </a:p>
          <a:p>
            <a:pPr lvl="0" algn="l">
              <a:spcBef>
                <a:spcPts val="1200"/>
              </a:spcBef>
              <a:spcAft>
                <a:spcPts val="600"/>
              </a:spcAft>
            </a:pPr>
            <a:r>
              <a:rPr lang="en-US" sz="12800" dirty="0">
                <a:solidFill>
                  <a:srgbClr val="002060"/>
                </a:solidFill>
                <a:cs typeface="Arial" panose="020B0604020202020204" pitchFamily="34" charset="0"/>
              </a:rPr>
              <a:t>- Deploy the innovation management process;</a:t>
            </a:r>
            <a:endParaRPr lang="pt-PT" sz="12800" dirty="0">
              <a:solidFill>
                <a:srgbClr val="002060"/>
              </a:solidFill>
              <a:cs typeface="Arial" panose="020B0604020202020204" pitchFamily="34" charset="0"/>
            </a:endParaRPr>
          </a:p>
          <a:p>
            <a:pPr lvl="0" algn="l">
              <a:spcBef>
                <a:spcPts val="1200"/>
              </a:spcBef>
              <a:spcAft>
                <a:spcPts val="600"/>
              </a:spcAft>
            </a:pPr>
            <a:r>
              <a:rPr lang="en-US" sz="12800" dirty="0">
                <a:solidFill>
                  <a:srgbClr val="002060"/>
                </a:solidFill>
                <a:cs typeface="Arial" panose="020B0604020202020204" pitchFamily="34" charset="0"/>
              </a:rPr>
              <a:t>- Understand and use innovation management tools and methods;</a:t>
            </a:r>
            <a:endParaRPr lang="pt-PT" sz="12800" dirty="0">
              <a:solidFill>
                <a:srgbClr val="002060"/>
              </a:solidFill>
              <a:cs typeface="Arial" panose="020B0604020202020204" pitchFamily="34" charset="0"/>
            </a:endParaRPr>
          </a:p>
          <a:p>
            <a:pPr lvl="0" algn="l">
              <a:spcBef>
                <a:spcPts val="1200"/>
              </a:spcBef>
              <a:spcAft>
                <a:spcPts val="600"/>
              </a:spcAft>
            </a:pPr>
            <a:r>
              <a:rPr lang="en-US" sz="12800" dirty="0">
                <a:solidFill>
                  <a:srgbClr val="002060"/>
                </a:solidFill>
                <a:cs typeface="Arial" panose="020B0604020202020204" pitchFamily="34" charset="0"/>
              </a:rPr>
              <a:t>- Spread innovation culture;</a:t>
            </a:r>
            <a:endParaRPr lang="pt-PT" sz="12800" dirty="0">
              <a:solidFill>
                <a:srgbClr val="002060"/>
              </a:solidFill>
              <a:cs typeface="Arial" panose="020B0604020202020204" pitchFamily="34" charset="0"/>
            </a:endParaRPr>
          </a:p>
          <a:p>
            <a:pPr lvl="0" algn="l">
              <a:spcBef>
                <a:spcPts val="1200"/>
              </a:spcBef>
              <a:spcAft>
                <a:spcPts val="600"/>
              </a:spcAft>
            </a:pPr>
            <a:r>
              <a:rPr lang="en-US" sz="12800" dirty="0">
                <a:solidFill>
                  <a:srgbClr val="002060"/>
                </a:solidFill>
                <a:cs typeface="Arial" panose="020B0604020202020204" pitchFamily="34" charset="0"/>
              </a:rPr>
              <a:t>- Assess the performance of the innovation management system and update it if necessary.</a:t>
            </a:r>
            <a:endParaRPr lang="pt-PT" sz="12800" dirty="0">
              <a:solidFill>
                <a:srgbClr val="002060"/>
              </a:solidFill>
              <a:cs typeface="Arial" panose="020B0604020202020204" pitchFamily="34" charset="0"/>
            </a:endParaRPr>
          </a:p>
          <a:p>
            <a:pPr algn="l">
              <a:lnSpc>
                <a:spcPts val="2800"/>
              </a:lnSpc>
              <a:spcBef>
                <a:spcPts val="600"/>
              </a:spcBef>
              <a:spcAft>
                <a:spcPts val="600"/>
              </a:spcAft>
            </a:pPr>
            <a:endParaRPr lang="pt-PT" sz="96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96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1081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a:latin typeface="Arial" panose="020B0604020202020204" pitchFamily="34" charset="0"/>
                <a:cs typeface="Arial" panose="020B0604020202020204" pitchFamily="34" charset="0"/>
              </a:rPr>
              <a:t>4. Innovation Management Systems (ISO)</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r>
              <a:rPr lang="en-US" sz="3200" b="1" dirty="0">
                <a:solidFill>
                  <a:srgbClr val="002060"/>
                </a:solidFill>
                <a:latin typeface="+mj-lt"/>
                <a:cs typeface="Arial" panose="020B0604020202020204" pitchFamily="34" charset="0"/>
              </a:rPr>
              <a:t>4.3. ISO 50501 CHAPTERS</a:t>
            </a:r>
          </a:p>
          <a:p>
            <a:pPr lvl="0" algn="l">
              <a:lnSpc>
                <a:spcPts val="2800"/>
              </a:lnSpc>
              <a:spcBef>
                <a:spcPts val="600"/>
              </a:spcBef>
              <a:spcAft>
                <a:spcPts val="600"/>
              </a:spcAft>
            </a:pPr>
            <a:endParaRPr lang="en-US"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0. Introduction</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1. Scope</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2. Normative references</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3. Terms and definitions</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4. </a:t>
            </a:r>
            <a:r>
              <a:rPr lang="en-US" sz="3200" dirty="0" err="1">
                <a:solidFill>
                  <a:srgbClr val="002060"/>
                </a:solidFill>
                <a:latin typeface="+mj-lt"/>
                <a:cs typeface="Arial" panose="020B0604020202020204" pitchFamily="34" charset="0"/>
              </a:rPr>
              <a:t>Contect</a:t>
            </a:r>
            <a:r>
              <a:rPr lang="en-US" sz="3200" dirty="0">
                <a:solidFill>
                  <a:srgbClr val="002060"/>
                </a:solidFill>
                <a:latin typeface="+mj-lt"/>
                <a:cs typeface="Arial" panose="020B0604020202020204" pitchFamily="34" charset="0"/>
              </a:rPr>
              <a:t> of the organization</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5. Leadership</a:t>
            </a:r>
            <a:endParaRPr lang="pt-PT" sz="3200" dirty="0">
              <a:solidFill>
                <a:srgbClr val="002060"/>
              </a:solidFill>
              <a:latin typeface="+mj-lt"/>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54825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a:latin typeface="Arial" panose="020B0604020202020204" pitchFamily="34" charset="0"/>
                <a:cs typeface="Arial" panose="020B0604020202020204" pitchFamily="34" charset="0"/>
              </a:rPr>
              <a:t>4. Innovation Management Systems (ISO)</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r>
              <a:rPr lang="en-US" sz="3200" dirty="0">
                <a:solidFill>
                  <a:srgbClr val="002060"/>
                </a:solidFill>
                <a:latin typeface="+mj-lt"/>
                <a:cs typeface="Arial" panose="020B0604020202020204" pitchFamily="34" charset="0"/>
              </a:rPr>
              <a:t>6. Planning</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7. Support</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8. Operation</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9. Performance evaluation</a:t>
            </a:r>
            <a:endParaRPr lang="pt-PT" sz="3200" dirty="0">
              <a:solidFill>
                <a:srgbClr val="002060"/>
              </a:solidFill>
              <a:latin typeface="+mj-lt"/>
              <a:cs typeface="Arial" panose="020B0604020202020204" pitchFamily="34" charset="0"/>
            </a:endParaRPr>
          </a:p>
          <a:p>
            <a:pPr lvl="0" algn="l">
              <a:lnSpc>
                <a:spcPts val="2800"/>
              </a:lnSpc>
              <a:spcBef>
                <a:spcPts val="600"/>
              </a:spcBef>
              <a:spcAft>
                <a:spcPts val="600"/>
              </a:spcAft>
            </a:pPr>
            <a:r>
              <a:rPr lang="en-US" sz="3200" dirty="0">
                <a:solidFill>
                  <a:srgbClr val="002060"/>
                </a:solidFill>
                <a:latin typeface="+mj-lt"/>
                <a:cs typeface="Arial" panose="020B0604020202020204" pitchFamily="34" charset="0"/>
              </a:rPr>
              <a:t>10. Improvement</a:t>
            </a:r>
            <a:endParaRPr lang="pt-PT" sz="3200" dirty="0">
              <a:solidFill>
                <a:srgbClr val="002060"/>
              </a:solidFill>
              <a:latin typeface="+mj-lt"/>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774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5. Innovation summary</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r>
              <a:rPr lang="en-US" sz="2400" b="1" dirty="0">
                <a:solidFill>
                  <a:schemeClr val="tx1"/>
                </a:solidFill>
                <a:latin typeface="Arial" panose="020B0604020202020204" pitchFamily="34" charset="0"/>
                <a:cs typeface="Arial" panose="020B0604020202020204" pitchFamily="34" charset="0"/>
              </a:rPr>
              <a:t>1.1. XXX</a:t>
            </a:r>
          </a:p>
          <a:p>
            <a:pPr algn="l">
              <a:lnSpc>
                <a:spcPts val="2800"/>
              </a:lnSpc>
              <a:spcBef>
                <a:spcPts val="600"/>
              </a:spcBef>
              <a:spcAft>
                <a:spcPts val="600"/>
              </a:spcAft>
            </a:pPr>
            <a:r>
              <a:rPr lang="pt-PT" sz="2400" dirty="0">
                <a:solidFill>
                  <a:schemeClr val="tx1"/>
                </a:solidFill>
                <a:latin typeface="Arial" panose="020B0604020202020204" pitchFamily="34" charset="0"/>
                <a:cs typeface="Arial" panose="020B0604020202020204" pitchFamily="34" charset="0"/>
              </a:rPr>
              <a:t>XXX</a:t>
            </a: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pic>
        <p:nvPicPr>
          <p:cNvPr id="8" name="Imagem 7">
            <a:extLst>
              <a:ext uri="{FF2B5EF4-FFF2-40B4-BE49-F238E27FC236}">
                <a16:creationId xmlns:a16="http://schemas.microsoft.com/office/drawing/2014/main" id="{C752CE40-8311-427E-9016-3616DC40E193}"/>
              </a:ext>
            </a:extLst>
          </p:cNvPr>
          <p:cNvPicPr>
            <a:picLocks noChangeAspect="1"/>
          </p:cNvPicPr>
          <p:nvPr/>
        </p:nvPicPr>
        <p:blipFill>
          <a:blip r:embed="rId3"/>
          <a:stretch>
            <a:fillRect/>
          </a:stretch>
        </p:blipFill>
        <p:spPr>
          <a:xfrm>
            <a:off x="1" y="914400"/>
            <a:ext cx="9144000" cy="5791200"/>
          </a:xfrm>
          <a:prstGeom prst="rect">
            <a:avLst/>
          </a:prstGeom>
        </p:spPr>
      </p:pic>
    </p:spTree>
    <p:extLst>
      <p:ext uri="{BB962C8B-B14F-4D97-AF65-F5344CB8AC3E}">
        <p14:creationId xmlns:p14="http://schemas.microsoft.com/office/powerpoint/2010/main" val="1035452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12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i="1" dirty="0">
                <a:solidFill>
                  <a:srgbClr val="FFC000"/>
                </a:solidFill>
              </a:rPr>
              <a:t>“</a:t>
            </a:r>
            <a:r>
              <a:rPr lang="pt-PT" sz="3200" b="1" i="1" dirty="0" err="1">
                <a:solidFill>
                  <a:srgbClr val="FFC000"/>
                </a:solidFill>
              </a:rPr>
              <a:t>Innovation</a:t>
            </a:r>
            <a:r>
              <a:rPr lang="pt-PT" sz="3200" b="1" i="1" dirty="0">
                <a:solidFill>
                  <a:srgbClr val="FFC000"/>
                </a:solidFill>
              </a:rPr>
              <a:t> </a:t>
            </a:r>
            <a:r>
              <a:rPr lang="pt-PT" sz="3200" b="1" i="1" dirty="0" err="1">
                <a:solidFill>
                  <a:srgbClr val="FFC000"/>
                </a:solidFill>
              </a:rPr>
              <a:t>is</a:t>
            </a:r>
            <a:r>
              <a:rPr lang="pt-PT" sz="3200" b="1" i="1" dirty="0">
                <a:solidFill>
                  <a:srgbClr val="FFC000"/>
                </a:solidFill>
              </a:rPr>
              <a:t> </a:t>
            </a:r>
            <a:r>
              <a:rPr lang="pt-PT" sz="3200" b="1" i="1" dirty="0" err="1">
                <a:solidFill>
                  <a:srgbClr val="FFC000"/>
                </a:solidFill>
              </a:rPr>
              <a:t>criativity</a:t>
            </a:r>
            <a:r>
              <a:rPr lang="pt-PT" sz="3200" b="1" i="1" dirty="0">
                <a:solidFill>
                  <a:srgbClr val="FFC000"/>
                </a:solidFill>
              </a:rPr>
              <a:t> </a:t>
            </a:r>
            <a:r>
              <a:rPr lang="pt-PT" sz="3200" b="1" i="1" dirty="0" err="1">
                <a:solidFill>
                  <a:srgbClr val="FFC000"/>
                </a:solidFill>
              </a:rPr>
              <a:t>and</a:t>
            </a:r>
            <a:r>
              <a:rPr lang="pt-PT" sz="3200" b="1" i="1" dirty="0">
                <a:solidFill>
                  <a:srgbClr val="FFC000"/>
                </a:solidFill>
              </a:rPr>
              <a:t> </a:t>
            </a:r>
            <a:r>
              <a:rPr lang="pt-PT" sz="3200" b="1" i="1" dirty="0" err="1">
                <a:solidFill>
                  <a:srgbClr val="FFC000"/>
                </a:solidFill>
              </a:rPr>
              <a:t>its</a:t>
            </a:r>
            <a:r>
              <a:rPr lang="pt-PT" sz="3200" b="1" i="1" dirty="0">
                <a:solidFill>
                  <a:srgbClr val="FFC000"/>
                </a:solidFill>
              </a:rPr>
              <a:t> </a:t>
            </a:r>
            <a:r>
              <a:rPr lang="pt-PT" sz="3200" b="1" i="1" dirty="0" err="1">
                <a:solidFill>
                  <a:srgbClr val="FFC000"/>
                </a:solidFill>
              </a:rPr>
              <a:t>apllication</a:t>
            </a:r>
            <a:r>
              <a:rPr lang="pt-PT" sz="3200" b="1" i="1" dirty="0">
                <a:solidFill>
                  <a:srgbClr val="FFC000"/>
                </a:solidFill>
              </a:rPr>
              <a:t>.”</a:t>
            </a:r>
          </a:p>
          <a:p>
            <a:pPr>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a:solidFill>
                  <a:schemeClr val="tx2">
                    <a:lumMod val="75000"/>
                  </a:schemeClr>
                </a:solidFill>
              </a:rPr>
              <a:t>Bruno </a:t>
            </a:r>
            <a:r>
              <a:rPr lang="pt-PT" sz="3200" b="1" dirty="0" err="1">
                <a:solidFill>
                  <a:schemeClr val="tx2">
                    <a:lumMod val="75000"/>
                  </a:schemeClr>
                </a:solidFill>
              </a:rPr>
              <a:t>Libert</a:t>
            </a:r>
            <a:r>
              <a:rPr lang="pt-PT" sz="3200" b="1" dirty="0">
                <a:solidFill>
                  <a:schemeClr val="tx2">
                    <a:lumMod val="75000"/>
                  </a:schemeClr>
                </a:solidFill>
              </a:rPr>
              <a:t> - </a:t>
            </a:r>
            <a:r>
              <a:rPr lang="pt-PT" sz="3200" b="1" dirty="0" err="1">
                <a:solidFill>
                  <a:schemeClr val="tx2">
                    <a:lumMod val="75000"/>
                  </a:schemeClr>
                </a:solidFill>
              </a:rPr>
              <a:t>President</a:t>
            </a:r>
            <a:r>
              <a:rPr lang="pt-PT" sz="3200" b="1" dirty="0">
                <a:solidFill>
                  <a:schemeClr val="tx2">
                    <a:lumMod val="75000"/>
                  </a:schemeClr>
                </a:solidFill>
              </a:rPr>
              <a:t> </a:t>
            </a:r>
            <a:r>
              <a:rPr lang="pt-PT" sz="3200" b="1" dirty="0" err="1">
                <a:solidFill>
                  <a:schemeClr val="tx2">
                    <a:lumMod val="75000"/>
                  </a:schemeClr>
                </a:solidFill>
              </a:rPr>
              <a:t>of</a:t>
            </a:r>
            <a:r>
              <a:rPr lang="pt-PT" sz="3200" b="1" dirty="0">
                <a:solidFill>
                  <a:schemeClr val="tx2">
                    <a:lumMod val="75000"/>
                  </a:schemeClr>
                </a:solidFill>
              </a:rPr>
              <a:t> </a:t>
            </a:r>
            <a:r>
              <a:rPr lang="pt-PT" sz="3200" b="1" dirty="0" err="1">
                <a:solidFill>
                  <a:schemeClr val="tx2">
                    <a:lumMod val="75000"/>
                  </a:schemeClr>
                </a:solidFill>
              </a:rPr>
              <a:t>l’association</a:t>
            </a:r>
            <a:r>
              <a:rPr lang="pt-PT" sz="3200" b="1" dirty="0">
                <a:solidFill>
                  <a:schemeClr val="tx2">
                    <a:lumMod val="75000"/>
                  </a:schemeClr>
                </a:solidFill>
              </a:rPr>
              <a:t> </a:t>
            </a:r>
            <a:r>
              <a:rPr lang="pt-PT" sz="3200" b="1" dirty="0" err="1">
                <a:solidFill>
                  <a:schemeClr val="tx2">
                    <a:lumMod val="75000"/>
                  </a:schemeClr>
                </a:solidFill>
              </a:rPr>
              <a:t>Alliances</a:t>
            </a:r>
            <a:r>
              <a:rPr lang="pt-PT" sz="3200" b="1" dirty="0">
                <a:solidFill>
                  <a:schemeClr val="tx2">
                    <a:lumMod val="75000"/>
                  </a:schemeClr>
                </a:solidFill>
              </a:rPr>
              <a:t> </a:t>
            </a:r>
            <a:r>
              <a:rPr lang="pt-PT" sz="3200" b="1" dirty="0" err="1">
                <a:solidFill>
                  <a:schemeClr val="tx2">
                    <a:lumMod val="75000"/>
                  </a:schemeClr>
                </a:solidFill>
              </a:rPr>
              <a:t>and</a:t>
            </a:r>
            <a:r>
              <a:rPr lang="pt-PT" sz="3200" b="1" dirty="0">
                <a:solidFill>
                  <a:schemeClr val="tx2">
                    <a:lumMod val="75000"/>
                  </a:schemeClr>
                </a:solidFill>
              </a:rPr>
              <a:t> </a:t>
            </a:r>
            <a:r>
              <a:rPr lang="pt-PT" sz="3200" b="1" dirty="0" err="1">
                <a:solidFill>
                  <a:schemeClr val="tx2">
                    <a:lumMod val="75000"/>
                  </a:schemeClr>
                </a:solidFill>
              </a:rPr>
              <a:t>Ex-Director</a:t>
            </a:r>
            <a:r>
              <a:rPr lang="pt-PT" sz="3200" b="1" dirty="0">
                <a:solidFill>
                  <a:schemeClr val="tx2">
                    <a:lumMod val="75000"/>
                  </a:schemeClr>
                </a:solidFill>
              </a:rPr>
              <a:t> </a:t>
            </a:r>
            <a:r>
              <a:rPr lang="pt-PT" sz="3200" b="1" dirty="0" err="1">
                <a:solidFill>
                  <a:schemeClr val="tx2">
                    <a:lumMod val="75000"/>
                  </a:schemeClr>
                </a:solidFill>
              </a:rPr>
              <a:t>of</a:t>
            </a:r>
            <a:r>
              <a:rPr lang="pt-PT" sz="3200" b="1" dirty="0">
                <a:solidFill>
                  <a:schemeClr val="tx2">
                    <a:lumMod val="75000"/>
                  </a:schemeClr>
                </a:solidFill>
              </a:rPr>
              <a:t> </a:t>
            </a:r>
            <a:r>
              <a:rPr lang="pt-PT" sz="3200" b="1" dirty="0" err="1">
                <a:solidFill>
                  <a:schemeClr val="tx2">
                    <a:lumMod val="75000"/>
                  </a:schemeClr>
                </a:solidFill>
              </a:rPr>
              <a:t>Crédit</a:t>
            </a:r>
            <a:r>
              <a:rPr lang="pt-PT" sz="3200" b="1" dirty="0">
                <a:solidFill>
                  <a:schemeClr val="tx2">
                    <a:lumMod val="75000"/>
                  </a:schemeClr>
                </a:solidFill>
              </a:rPr>
              <a:t> </a:t>
            </a:r>
            <a:r>
              <a:rPr lang="pt-PT" sz="3200" b="1" dirty="0" err="1">
                <a:solidFill>
                  <a:schemeClr val="tx2">
                    <a:lumMod val="75000"/>
                  </a:schemeClr>
                </a:solidFill>
              </a:rPr>
              <a:t>Géneral</a:t>
            </a:r>
            <a:r>
              <a:rPr lang="pt-PT" sz="3200" b="1" dirty="0">
                <a:solidFill>
                  <a:schemeClr val="tx2">
                    <a:lumMod val="75000"/>
                  </a:schemeClr>
                </a:solidFill>
              </a:rPr>
              <a:t> </a:t>
            </a:r>
            <a:r>
              <a:rPr lang="pt-PT" sz="3200" b="1" dirty="0" err="1">
                <a:solidFill>
                  <a:schemeClr val="tx2">
                    <a:lumMod val="75000"/>
                  </a:schemeClr>
                </a:solidFill>
              </a:rPr>
              <a:t>Industriel</a:t>
            </a:r>
            <a:endParaRPr lang="pt-PT" sz="3200" b="1" dirty="0">
              <a:solidFill>
                <a:schemeClr val="tx2">
                  <a:lumMod val="75000"/>
                </a:schemeClr>
              </a:solidFill>
            </a:endParaRPr>
          </a:p>
          <a:p>
            <a:pPr algn="l">
              <a:lnSpc>
                <a:spcPts val="2800"/>
              </a:lnSpc>
              <a:spcBef>
                <a:spcPts val="600"/>
              </a:spcBef>
              <a:spcAft>
                <a:spcPts val="600"/>
              </a:spcAft>
              <a:defRPr/>
            </a:pPr>
            <a:endParaRPr lang="pt-PT" sz="32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9328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5. Innovation summary</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pic>
        <p:nvPicPr>
          <p:cNvPr id="9" name="Imagem 8">
            <a:extLst>
              <a:ext uri="{FF2B5EF4-FFF2-40B4-BE49-F238E27FC236}">
                <a16:creationId xmlns:a16="http://schemas.microsoft.com/office/drawing/2014/main" id="{F59777B6-69F9-4F8E-8473-FBA714B63D36}"/>
              </a:ext>
            </a:extLst>
          </p:cNvPr>
          <p:cNvPicPr>
            <a:picLocks noChangeAspect="1"/>
          </p:cNvPicPr>
          <p:nvPr/>
        </p:nvPicPr>
        <p:blipFill>
          <a:blip r:embed="rId3"/>
          <a:stretch>
            <a:fillRect/>
          </a:stretch>
        </p:blipFill>
        <p:spPr>
          <a:xfrm>
            <a:off x="1029754" y="2187158"/>
            <a:ext cx="7657046" cy="2689642"/>
          </a:xfrm>
          <a:prstGeom prst="rect">
            <a:avLst/>
          </a:prstGeom>
        </p:spPr>
      </p:pic>
    </p:spTree>
    <p:extLst>
      <p:ext uri="{BB962C8B-B14F-4D97-AF65-F5344CB8AC3E}">
        <p14:creationId xmlns:p14="http://schemas.microsoft.com/office/powerpoint/2010/main" val="351962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12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i="1" dirty="0">
                <a:solidFill>
                  <a:srgbClr val="FFC000"/>
                </a:solidFill>
              </a:rPr>
              <a:t>“</a:t>
            </a:r>
            <a:r>
              <a:rPr lang="pt-PT" sz="3200" b="1" i="1" dirty="0" err="1">
                <a:solidFill>
                  <a:srgbClr val="FFC000"/>
                </a:solidFill>
              </a:rPr>
              <a:t>If</a:t>
            </a:r>
            <a:r>
              <a:rPr lang="pt-PT" sz="3200" b="1" i="1" dirty="0">
                <a:solidFill>
                  <a:srgbClr val="FFC000"/>
                </a:solidFill>
              </a:rPr>
              <a:t> </a:t>
            </a:r>
            <a:r>
              <a:rPr lang="pt-PT" sz="3200" b="1" i="1" dirty="0" err="1">
                <a:solidFill>
                  <a:srgbClr val="FFC000"/>
                </a:solidFill>
              </a:rPr>
              <a:t>you</a:t>
            </a:r>
            <a:r>
              <a:rPr lang="pt-PT" sz="3200" b="1" i="1" dirty="0">
                <a:solidFill>
                  <a:srgbClr val="FFC000"/>
                </a:solidFill>
              </a:rPr>
              <a:t> are </a:t>
            </a:r>
            <a:r>
              <a:rPr lang="pt-PT" sz="3200" b="1" i="1" dirty="0" err="1">
                <a:solidFill>
                  <a:srgbClr val="FFC000"/>
                </a:solidFill>
              </a:rPr>
              <a:t>not</a:t>
            </a:r>
            <a:r>
              <a:rPr lang="pt-PT" sz="3200" b="1" i="1" dirty="0">
                <a:solidFill>
                  <a:srgbClr val="FFC000"/>
                </a:solidFill>
              </a:rPr>
              <a:t> </a:t>
            </a:r>
            <a:r>
              <a:rPr lang="pt-PT" sz="3200" b="1" i="1" dirty="0" err="1">
                <a:solidFill>
                  <a:srgbClr val="FFC000"/>
                </a:solidFill>
              </a:rPr>
              <a:t>capable</a:t>
            </a:r>
            <a:r>
              <a:rPr lang="pt-PT" sz="3200" b="1" i="1" dirty="0">
                <a:solidFill>
                  <a:srgbClr val="FFC000"/>
                </a:solidFill>
              </a:rPr>
              <a:t> to </a:t>
            </a:r>
            <a:r>
              <a:rPr lang="pt-PT" sz="3200" b="1" i="1" dirty="0" err="1">
                <a:solidFill>
                  <a:srgbClr val="FFC000"/>
                </a:solidFill>
              </a:rPr>
              <a:t>be</a:t>
            </a:r>
            <a:r>
              <a:rPr lang="pt-PT" sz="3200" b="1" i="1" dirty="0">
                <a:solidFill>
                  <a:srgbClr val="FFC000"/>
                </a:solidFill>
              </a:rPr>
              <a:t> </a:t>
            </a:r>
            <a:r>
              <a:rPr lang="pt-PT" sz="3200" b="1" i="1" dirty="0" err="1">
                <a:solidFill>
                  <a:srgbClr val="FFC000"/>
                </a:solidFill>
              </a:rPr>
              <a:t>different</a:t>
            </a:r>
            <a:r>
              <a:rPr lang="pt-PT" sz="3200" b="1" i="1" dirty="0">
                <a:solidFill>
                  <a:srgbClr val="FFC000"/>
                </a:solidFill>
              </a:rPr>
              <a:t> </a:t>
            </a:r>
            <a:r>
              <a:rPr lang="pt-PT" sz="3200" b="1" i="1" dirty="0" err="1">
                <a:solidFill>
                  <a:srgbClr val="FFC000"/>
                </a:solidFill>
              </a:rPr>
              <a:t>you</a:t>
            </a:r>
            <a:r>
              <a:rPr lang="pt-PT" sz="3200" b="1" i="1" dirty="0">
                <a:solidFill>
                  <a:srgbClr val="FFC000"/>
                </a:solidFill>
              </a:rPr>
              <a:t> </a:t>
            </a:r>
            <a:r>
              <a:rPr lang="pt-PT" sz="3200" b="1" i="1" dirty="0" err="1">
                <a:solidFill>
                  <a:srgbClr val="FFC000"/>
                </a:solidFill>
              </a:rPr>
              <a:t>will</a:t>
            </a:r>
            <a:r>
              <a:rPr lang="pt-PT" sz="3200" b="1" i="1" dirty="0">
                <a:solidFill>
                  <a:srgbClr val="FFC000"/>
                </a:solidFill>
              </a:rPr>
              <a:t> </a:t>
            </a:r>
            <a:r>
              <a:rPr lang="pt-PT" sz="3200" b="1" i="1" dirty="0" err="1">
                <a:solidFill>
                  <a:srgbClr val="FFC000"/>
                </a:solidFill>
              </a:rPr>
              <a:t>be</a:t>
            </a:r>
            <a:r>
              <a:rPr lang="pt-PT" sz="3200" b="1" i="1" dirty="0">
                <a:solidFill>
                  <a:srgbClr val="FFC000"/>
                </a:solidFill>
              </a:rPr>
              <a:t> </a:t>
            </a:r>
            <a:r>
              <a:rPr lang="pt-PT" sz="3200" b="1" i="1" dirty="0" err="1">
                <a:solidFill>
                  <a:srgbClr val="FFC000"/>
                </a:solidFill>
              </a:rPr>
              <a:t>condemned</a:t>
            </a:r>
            <a:r>
              <a:rPr lang="pt-PT" sz="3200" b="1" i="1" dirty="0">
                <a:solidFill>
                  <a:srgbClr val="FFC000"/>
                </a:solidFill>
              </a:rPr>
              <a:t>.”</a:t>
            </a:r>
          </a:p>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a:solidFill>
                  <a:schemeClr val="tx2">
                    <a:lumMod val="75000"/>
                  </a:schemeClr>
                </a:solidFill>
              </a:rPr>
              <a:t>Roberto </a:t>
            </a:r>
            <a:r>
              <a:rPr lang="pt-PT" sz="3200" b="1" dirty="0" err="1">
                <a:solidFill>
                  <a:schemeClr val="tx2">
                    <a:lumMod val="75000"/>
                  </a:schemeClr>
                </a:solidFill>
              </a:rPr>
              <a:t>Goizueta</a:t>
            </a:r>
            <a:r>
              <a:rPr lang="pt-PT" sz="3200" b="1" dirty="0">
                <a:solidFill>
                  <a:schemeClr val="tx2">
                    <a:lumMod val="75000"/>
                  </a:schemeClr>
                </a:solidFill>
              </a:rPr>
              <a:t>, </a:t>
            </a:r>
            <a:r>
              <a:rPr lang="pt-PT" sz="3200" b="1" dirty="0" err="1">
                <a:solidFill>
                  <a:schemeClr val="tx2">
                    <a:lumMod val="75000"/>
                  </a:schemeClr>
                </a:solidFill>
              </a:rPr>
              <a:t>ex-CEO</a:t>
            </a:r>
            <a:r>
              <a:rPr lang="pt-PT" sz="3200" b="1" dirty="0">
                <a:solidFill>
                  <a:schemeClr val="tx2">
                    <a:lumMod val="75000"/>
                  </a:schemeClr>
                </a:solidFill>
              </a:rPr>
              <a:t> </a:t>
            </a:r>
            <a:r>
              <a:rPr lang="pt-PT" sz="3200" b="1" dirty="0" err="1">
                <a:solidFill>
                  <a:schemeClr val="tx2">
                    <a:lumMod val="75000"/>
                  </a:schemeClr>
                </a:solidFill>
              </a:rPr>
              <a:t>of</a:t>
            </a:r>
            <a:r>
              <a:rPr lang="pt-PT" sz="3200" b="1" dirty="0">
                <a:solidFill>
                  <a:schemeClr val="tx2">
                    <a:lumMod val="75000"/>
                  </a:schemeClr>
                </a:solidFill>
              </a:rPr>
              <a:t> Coca-Cola</a:t>
            </a: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409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2000" b="1" dirty="0">
              <a:solidFill>
                <a:schemeClr val="tx2">
                  <a:lumMod val="75000"/>
                </a:schemeClr>
              </a:solidFill>
            </a:endParaRPr>
          </a:p>
          <a:p>
            <a:pPr>
              <a:lnSpc>
                <a:spcPct val="112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i="1" dirty="0">
                <a:solidFill>
                  <a:srgbClr val="FFC000"/>
                </a:solidFill>
              </a:rPr>
              <a:t>“</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opposite</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innovation</a:t>
            </a:r>
            <a:r>
              <a:rPr lang="pt-PT" sz="3200" b="1" i="1" dirty="0">
                <a:solidFill>
                  <a:srgbClr val="FFC000"/>
                </a:solidFill>
              </a:rPr>
              <a:t> </a:t>
            </a:r>
            <a:r>
              <a:rPr lang="pt-PT" sz="3200" b="1" i="1" dirty="0" err="1">
                <a:solidFill>
                  <a:srgbClr val="FFC000"/>
                </a:solidFill>
              </a:rPr>
              <a:t>is</a:t>
            </a:r>
            <a:r>
              <a:rPr lang="pt-PT" sz="3200" b="1" i="1" dirty="0">
                <a:solidFill>
                  <a:srgbClr val="FFC000"/>
                </a:solidFill>
              </a:rPr>
              <a:t> </a:t>
            </a:r>
            <a:r>
              <a:rPr lang="pt-PT" sz="3200" b="1" i="1" dirty="0" err="1">
                <a:solidFill>
                  <a:srgbClr val="FFC000"/>
                </a:solidFill>
              </a:rPr>
              <a:t>archaism</a:t>
            </a:r>
            <a:r>
              <a:rPr lang="pt-PT" sz="3200" b="1" i="1" dirty="0">
                <a:solidFill>
                  <a:srgbClr val="FFC000"/>
                </a:solidFill>
              </a:rPr>
              <a:t> </a:t>
            </a:r>
            <a:r>
              <a:rPr lang="pt-PT" sz="3200" b="1" i="1" dirty="0" err="1">
                <a:solidFill>
                  <a:srgbClr val="FFC000"/>
                </a:solidFill>
              </a:rPr>
              <a:t>and</a:t>
            </a:r>
            <a:r>
              <a:rPr lang="pt-PT" sz="3200" b="1" i="1" dirty="0">
                <a:solidFill>
                  <a:srgbClr val="FFC000"/>
                </a:solidFill>
              </a:rPr>
              <a:t> </a:t>
            </a:r>
            <a:r>
              <a:rPr lang="pt-PT" sz="3200" b="1" i="1" dirty="0" err="1">
                <a:solidFill>
                  <a:srgbClr val="FFC000"/>
                </a:solidFill>
              </a:rPr>
              <a:t>routine</a:t>
            </a:r>
            <a:r>
              <a:rPr lang="pt-PT" sz="3200" b="1" i="1" dirty="0">
                <a:solidFill>
                  <a:srgbClr val="FFC000"/>
                </a:solidFill>
              </a:rPr>
              <a:t>.”</a:t>
            </a:r>
          </a:p>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a:solidFill>
                  <a:schemeClr val="tx2">
                    <a:lumMod val="75000"/>
                  </a:schemeClr>
                </a:solidFill>
              </a:rPr>
              <a:t>Green </a:t>
            </a:r>
            <a:r>
              <a:rPr lang="pt-PT" sz="3200" b="1" dirty="0" err="1">
                <a:solidFill>
                  <a:schemeClr val="tx2">
                    <a:lumMod val="75000"/>
                  </a:schemeClr>
                </a:solidFill>
              </a:rPr>
              <a:t>book</a:t>
            </a:r>
            <a:r>
              <a:rPr lang="pt-PT" sz="3200" b="1" dirty="0">
                <a:solidFill>
                  <a:schemeClr val="tx2">
                    <a:lumMod val="75000"/>
                  </a:schemeClr>
                </a:solidFill>
              </a:rPr>
              <a:t> </a:t>
            </a:r>
            <a:r>
              <a:rPr lang="pt-PT" sz="3200" b="1" dirty="0" err="1">
                <a:solidFill>
                  <a:schemeClr val="tx2">
                    <a:lumMod val="75000"/>
                  </a:schemeClr>
                </a:solidFill>
              </a:rPr>
              <a:t>of</a:t>
            </a:r>
            <a:r>
              <a:rPr lang="pt-PT" sz="3200" b="1" dirty="0">
                <a:solidFill>
                  <a:schemeClr val="tx2">
                    <a:lumMod val="75000"/>
                  </a:schemeClr>
                </a:solidFill>
              </a:rPr>
              <a:t> </a:t>
            </a:r>
            <a:r>
              <a:rPr lang="pt-PT" sz="3200" b="1" dirty="0" err="1">
                <a:solidFill>
                  <a:schemeClr val="tx2">
                    <a:lumMod val="75000"/>
                  </a:schemeClr>
                </a:solidFill>
              </a:rPr>
              <a:t>Innovation</a:t>
            </a:r>
            <a:r>
              <a:rPr lang="pt-PT" sz="3200" b="1" dirty="0">
                <a:solidFill>
                  <a:schemeClr val="tx2">
                    <a:lumMod val="75000"/>
                  </a:schemeClr>
                </a:solidFill>
              </a:rPr>
              <a:t>, </a:t>
            </a:r>
            <a:r>
              <a:rPr lang="pt-PT" sz="3200" b="1" dirty="0" err="1">
                <a:solidFill>
                  <a:schemeClr val="tx2">
                    <a:lumMod val="75000"/>
                  </a:schemeClr>
                </a:solidFill>
              </a:rPr>
              <a:t>European</a:t>
            </a:r>
            <a:r>
              <a:rPr lang="pt-PT" sz="3200" b="1" dirty="0">
                <a:solidFill>
                  <a:schemeClr val="tx2">
                    <a:lumMod val="75000"/>
                  </a:schemeClr>
                </a:solidFill>
              </a:rPr>
              <a:t> </a:t>
            </a:r>
            <a:r>
              <a:rPr lang="pt-PT" sz="3200" b="1" dirty="0" err="1">
                <a:solidFill>
                  <a:schemeClr val="tx2">
                    <a:lumMod val="75000"/>
                  </a:schemeClr>
                </a:solidFill>
              </a:rPr>
              <a:t>Commission</a:t>
            </a:r>
            <a:r>
              <a:rPr lang="pt-PT" sz="3200" b="1" dirty="0">
                <a:solidFill>
                  <a:schemeClr val="tx2">
                    <a:lumMod val="75000"/>
                  </a:schemeClr>
                </a:solidFill>
              </a:rPr>
              <a:t>, 1996</a:t>
            </a: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45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2000" b="1" dirty="0">
              <a:solidFill>
                <a:schemeClr val="tx2">
                  <a:lumMod val="75000"/>
                </a:schemeClr>
              </a:solidFill>
            </a:endParaRPr>
          </a:p>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2000" b="1" dirty="0">
              <a:solidFill>
                <a:schemeClr val="tx2">
                  <a:lumMod val="75000"/>
                </a:schemeClr>
              </a:solidFill>
            </a:endParaRPr>
          </a:p>
          <a:p>
            <a:pPr>
              <a:lnSpc>
                <a:spcPct val="92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i="1" dirty="0">
                <a:solidFill>
                  <a:srgbClr val="FFC000"/>
                </a:solidFill>
              </a:rPr>
              <a:t>“</a:t>
            </a:r>
            <a:r>
              <a:rPr lang="pt-PT" sz="3200" b="1" i="1" dirty="0" err="1">
                <a:solidFill>
                  <a:srgbClr val="FFC000"/>
                </a:solidFill>
              </a:rPr>
              <a:t>Innovation</a:t>
            </a:r>
            <a:r>
              <a:rPr lang="pt-PT" sz="3200" b="1" i="1" dirty="0">
                <a:solidFill>
                  <a:srgbClr val="FFC000"/>
                </a:solidFill>
              </a:rPr>
              <a:t> </a:t>
            </a:r>
            <a:r>
              <a:rPr lang="pt-PT" sz="3200" b="1" i="1" dirty="0" err="1">
                <a:solidFill>
                  <a:srgbClr val="FFC000"/>
                </a:solidFill>
              </a:rPr>
              <a:t>is</a:t>
            </a:r>
            <a:r>
              <a:rPr lang="pt-PT" sz="3200" b="1" i="1" dirty="0">
                <a:solidFill>
                  <a:srgbClr val="FFC000"/>
                </a:solidFill>
              </a:rPr>
              <a:t> </a:t>
            </a:r>
            <a:r>
              <a:rPr lang="pt-PT" sz="3200" b="1" i="1" dirty="0" err="1">
                <a:solidFill>
                  <a:srgbClr val="FFC000"/>
                </a:solidFill>
              </a:rPr>
              <a:t>an</a:t>
            </a:r>
            <a:r>
              <a:rPr lang="pt-PT" sz="3200" b="1" i="1" dirty="0">
                <a:solidFill>
                  <a:srgbClr val="FFC000"/>
                </a:solidFill>
              </a:rPr>
              <a:t> </a:t>
            </a:r>
            <a:r>
              <a:rPr lang="pt-PT" sz="3200" b="1" i="1" dirty="0" err="1">
                <a:solidFill>
                  <a:srgbClr val="FFC000"/>
                </a:solidFill>
              </a:rPr>
              <a:t>interactive</a:t>
            </a:r>
            <a:r>
              <a:rPr lang="pt-PT" sz="3200" b="1" i="1" dirty="0">
                <a:solidFill>
                  <a:srgbClr val="FFC000"/>
                </a:solidFill>
              </a:rPr>
              <a:t> </a:t>
            </a:r>
            <a:r>
              <a:rPr lang="pt-PT" sz="3200" b="1" i="1" dirty="0" err="1">
                <a:solidFill>
                  <a:srgbClr val="FFC000"/>
                </a:solidFill>
              </a:rPr>
              <a:t>and</a:t>
            </a:r>
            <a:r>
              <a:rPr lang="pt-PT" sz="3200" b="1" i="1" dirty="0">
                <a:solidFill>
                  <a:srgbClr val="FFC000"/>
                </a:solidFill>
              </a:rPr>
              <a:t> </a:t>
            </a:r>
            <a:r>
              <a:rPr lang="pt-PT" sz="3200" b="1" i="1" dirty="0" err="1">
                <a:solidFill>
                  <a:srgbClr val="FFC000"/>
                </a:solidFill>
              </a:rPr>
              <a:t>tumultuous</a:t>
            </a:r>
            <a:r>
              <a:rPr lang="pt-PT" sz="3200" b="1" i="1" dirty="0">
                <a:solidFill>
                  <a:srgbClr val="FFC000"/>
                </a:solidFill>
              </a:rPr>
              <a:t> </a:t>
            </a:r>
            <a:r>
              <a:rPr lang="pt-PT" sz="3200" b="1" i="1" dirty="0" err="1">
                <a:solidFill>
                  <a:srgbClr val="FFC000"/>
                </a:solidFill>
              </a:rPr>
              <a:t>process</a:t>
            </a:r>
            <a:r>
              <a:rPr lang="pt-PT" sz="3200" b="1" i="1" dirty="0">
                <a:solidFill>
                  <a:srgbClr val="FFC000"/>
                </a:solidFill>
              </a:rPr>
              <a:t>… </a:t>
            </a:r>
            <a:r>
              <a:rPr lang="pt-PT" sz="3200" b="1" i="1" dirty="0" err="1">
                <a:solidFill>
                  <a:srgbClr val="FFC000"/>
                </a:solidFill>
              </a:rPr>
              <a:t>that</a:t>
            </a:r>
            <a:r>
              <a:rPr lang="pt-PT" sz="3200" b="1" i="1" dirty="0">
                <a:solidFill>
                  <a:srgbClr val="FFC000"/>
                </a:solidFill>
              </a:rPr>
              <a:t> </a:t>
            </a:r>
            <a:r>
              <a:rPr lang="pt-PT" sz="3200" b="1" i="1" dirty="0" err="1">
                <a:solidFill>
                  <a:srgbClr val="FFC000"/>
                </a:solidFill>
              </a:rPr>
              <a:t>connects</a:t>
            </a:r>
            <a:r>
              <a:rPr lang="pt-PT" sz="3200" b="1" i="1" dirty="0">
                <a:solidFill>
                  <a:srgbClr val="FFC000"/>
                </a:solidFill>
              </a:rPr>
              <a:t> a global network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sources</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knowledge</a:t>
            </a:r>
            <a:r>
              <a:rPr lang="pt-PT" sz="3200" b="1" i="1" dirty="0">
                <a:solidFill>
                  <a:srgbClr val="FFC000"/>
                </a:solidFill>
              </a:rPr>
              <a:t> to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unexpected</a:t>
            </a:r>
            <a:r>
              <a:rPr lang="pt-PT" sz="3200" b="1" i="1" dirty="0">
                <a:solidFill>
                  <a:srgbClr val="FFC000"/>
                </a:solidFill>
              </a:rPr>
              <a:t> </a:t>
            </a:r>
            <a:r>
              <a:rPr lang="pt-PT" sz="3200" b="1" i="1" dirty="0" err="1">
                <a:solidFill>
                  <a:srgbClr val="FFC000"/>
                </a:solidFill>
              </a:rPr>
              <a:t>needs</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clients</a:t>
            </a:r>
            <a:r>
              <a:rPr lang="pt-PT" sz="3200" b="1" i="1" dirty="0">
                <a:solidFill>
                  <a:srgbClr val="FFC000"/>
                </a:solidFill>
              </a:rPr>
              <a:t>.”</a:t>
            </a:r>
          </a:p>
          <a:p>
            <a:pPr>
              <a:lnSpc>
                <a:spcPct val="9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a:solidFill>
                  <a:schemeClr val="tx2">
                    <a:lumMod val="75000"/>
                  </a:schemeClr>
                </a:solidFill>
              </a:rPr>
              <a:t>James Brian </a:t>
            </a:r>
            <a:r>
              <a:rPr lang="pt-PT" sz="3200" b="1" dirty="0" err="1">
                <a:solidFill>
                  <a:schemeClr val="tx2">
                    <a:lumMod val="75000"/>
                  </a:schemeClr>
                </a:solidFill>
              </a:rPr>
              <a:t>Quinn</a:t>
            </a:r>
            <a:endParaRPr lang="pt-PT" sz="3200" b="1" dirty="0">
              <a:solidFill>
                <a:schemeClr val="tx2">
                  <a:lumMod val="75000"/>
                </a:schemeClr>
              </a:solidFill>
            </a:endParaRPr>
          </a:p>
          <a:p>
            <a:pPr algn="l">
              <a:lnSpc>
                <a:spcPts val="2800"/>
              </a:lnSpc>
              <a:spcBef>
                <a:spcPts val="600"/>
              </a:spcBef>
              <a:spcAft>
                <a:spcPts val="600"/>
              </a:spcAft>
              <a:defRPr/>
            </a:pP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73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2000" b="1" dirty="0">
              <a:solidFill>
                <a:schemeClr val="tx2">
                  <a:lumMod val="75000"/>
                </a:schemeClr>
              </a:solidFill>
            </a:endParaRPr>
          </a:p>
          <a:p>
            <a:pPr>
              <a:lnSpc>
                <a:spcPct val="92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i="1" dirty="0">
                <a:solidFill>
                  <a:srgbClr val="FFC000"/>
                </a:solidFill>
              </a:rPr>
              <a:t>“</a:t>
            </a:r>
            <a:r>
              <a:rPr lang="pt-PT" sz="3200" b="1" i="1" dirty="0" err="1">
                <a:solidFill>
                  <a:srgbClr val="FFC000"/>
                </a:solidFill>
              </a:rPr>
              <a:t>Innovation</a:t>
            </a:r>
            <a:r>
              <a:rPr lang="pt-PT" sz="3200" b="1" i="1" dirty="0">
                <a:solidFill>
                  <a:srgbClr val="FFC000"/>
                </a:solidFill>
              </a:rPr>
              <a:t> </a:t>
            </a:r>
            <a:r>
              <a:rPr lang="pt-PT" sz="3200" b="1" i="1" dirty="0" err="1">
                <a:solidFill>
                  <a:srgbClr val="FFC000"/>
                </a:solidFill>
              </a:rPr>
              <a:t>is</a:t>
            </a:r>
            <a:r>
              <a:rPr lang="pt-PT" sz="3200" b="1" i="1" dirty="0">
                <a:solidFill>
                  <a:srgbClr val="FFC000"/>
                </a:solidFill>
              </a:rPr>
              <a:t>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production</a:t>
            </a:r>
            <a:r>
              <a:rPr lang="pt-PT" sz="3200" b="1" i="1" dirty="0">
                <a:solidFill>
                  <a:srgbClr val="FFC000"/>
                </a:solidFill>
              </a:rPr>
              <a:t>, </a:t>
            </a:r>
            <a:r>
              <a:rPr lang="pt-PT" sz="3200" b="1" i="1" dirty="0" err="1">
                <a:solidFill>
                  <a:srgbClr val="FFC000"/>
                </a:solidFill>
              </a:rPr>
              <a:t>assimilation</a:t>
            </a:r>
            <a:r>
              <a:rPr lang="pt-PT" sz="3200" b="1" i="1" dirty="0">
                <a:solidFill>
                  <a:srgbClr val="FFC000"/>
                </a:solidFill>
              </a:rPr>
              <a:t> </a:t>
            </a:r>
            <a:r>
              <a:rPr lang="pt-PT" sz="3200" b="1" i="1" dirty="0" err="1">
                <a:solidFill>
                  <a:srgbClr val="FFC000"/>
                </a:solidFill>
              </a:rPr>
              <a:t>and</a:t>
            </a:r>
            <a:r>
              <a:rPr lang="pt-PT" sz="3200" b="1" i="1" dirty="0">
                <a:solidFill>
                  <a:srgbClr val="FFC000"/>
                </a:solidFill>
              </a:rPr>
              <a:t> </a:t>
            </a:r>
            <a:r>
              <a:rPr lang="pt-PT" sz="3200" b="1" i="1" dirty="0" err="1">
                <a:solidFill>
                  <a:srgbClr val="FFC000"/>
                </a:solidFill>
              </a:rPr>
              <a:t>exploitation</a:t>
            </a:r>
            <a:r>
              <a:rPr lang="pt-PT" sz="3200" b="1" i="1" dirty="0">
                <a:solidFill>
                  <a:srgbClr val="FFC000"/>
                </a:solidFill>
              </a:rPr>
              <a:t> </a:t>
            </a:r>
            <a:r>
              <a:rPr lang="pt-PT" sz="3200" b="1" i="1" dirty="0" err="1">
                <a:solidFill>
                  <a:srgbClr val="FFC000"/>
                </a:solidFill>
              </a:rPr>
              <a:t>well</a:t>
            </a:r>
            <a:r>
              <a:rPr lang="pt-PT" sz="3200" b="1" i="1" dirty="0">
                <a:solidFill>
                  <a:srgbClr val="FFC000"/>
                </a:solidFill>
              </a:rPr>
              <a:t> </a:t>
            </a:r>
            <a:r>
              <a:rPr lang="pt-PT" sz="3200" b="1" i="1" dirty="0" err="1">
                <a:solidFill>
                  <a:srgbClr val="FFC000"/>
                </a:solidFill>
              </a:rPr>
              <a:t>succeded</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novelty</a:t>
            </a:r>
            <a:r>
              <a:rPr lang="pt-PT" sz="3200" b="1" i="1" dirty="0">
                <a:solidFill>
                  <a:srgbClr val="FFC000"/>
                </a:solidFill>
              </a:rPr>
              <a:t>.”</a:t>
            </a:r>
          </a:p>
          <a:p>
            <a:pPr>
              <a:lnSpc>
                <a:spcPct val="9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a:solidFill>
                  <a:schemeClr val="tx2">
                    <a:lumMod val="75000"/>
                  </a:schemeClr>
                </a:solidFill>
              </a:rPr>
              <a:t>Green </a:t>
            </a:r>
            <a:r>
              <a:rPr lang="pt-PT" sz="3200" b="1" dirty="0" err="1">
                <a:solidFill>
                  <a:schemeClr val="tx2">
                    <a:lumMod val="75000"/>
                  </a:schemeClr>
                </a:solidFill>
              </a:rPr>
              <a:t>Book</a:t>
            </a:r>
            <a:r>
              <a:rPr lang="pt-PT" sz="3200" b="1" dirty="0">
                <a:solidFill>
                  <a:schemeClr val="tx2">
                    <a:lumMod val="75000"/>
                  </a:schemeClr>
                </a:solidFill>
              </a:rPr>
              <a:t> </a:t>
            </a:r>
            <a:r>
              <a:rPr lang="pt-PT" sz="3200" b="1" dirty="0" err="1">
                <a:solidFill>
                  <a:schemeClr val="tx2">
                    <a:lumMod val="75000"/>
                  </a:schemeClr>
                </a:solidFill>
              </a:rPr>
              <a:t>of</a:t>
            </a:r>
            <a:r>
              <a:rPr lang="pt-PT" sz="3200" b="1" dirty="0">
                <a:solidFill>
                  <a:schemeClr val="tx2">
                    <a:lumMod val="75000"/>
                  </a:schemeClr>
                </a:solidFill>
              </a:rPr>
              <a:t> </a:t>
            </a:r>
            <a:r>
              <a:rPr lang="pt-PT" sz="3200" b="1" dirty="0" err="1">
                <a:solidFill>
                  <a:schemeClr val="tx2">
                    <a:lumMod val="75000"/>
                  </a:schemeClr>
                </a:solidFill>
              </a:rPr>
              <a:t>Innovation</a:t>
            </a:r>
            <a:r>
              <a:rPr lang="pt-PT" sz="3200" b="1" dirty="0">
                <a:solidFill>
                  <a:schemeClr val="tx2">
                    <a:lumMod val="75000"/>
                  </a:schemeClr>
                </a:solidFill>
              </a:rPr>
              <a:t>, </a:t>
            </a:r>
            <a:r>
              <a:rPr lang="pt-PT" sz="3200" b="1" dirty="0" err="1">
                <a:solidFill>
                  <a:schemeClr val="tx2">
                    <a:lumMod val="75000"/>
                  </a:schemeClr>
                </a:solidFill>
              </a:rPr>
              <a:t>European</a:t>
            </a:r>
            <a:r>
              <a:rPr lang="pt-PT" sz="3200" b="1" dirty="0">
                <a:solidFill>
                  <a:schemeClr val="tx2">
                    <a:lumMod val="75000"/>
                  </a:schemeClr>
                </a:solidFill>
              </a:rPr>
              <a:t> </a:t>
            </a:r>
            <a:r>
              <a:rPr lang="pt-PT" sz="3200" b="1" dirty="0" err="1">
                <a:solidFill>
                  <a:schemeClr val="tx2">
                    <a:lumMod val="75000"/>
                  </a:schemeClr>
                </a:solidFill>
              </a:rPr>
              <a:t>Commission</a:t>
            </a:r>
            <a:r>
              <a:rPr lang="pt-PT" sz="3200" b="1" dirty="0">
                <a:solidFill>
                  <a:schemeClr val="tx2">
                    <a:lumMod val="75000"/>
                  </a:schemeClr>
                </a:solidFill>
              </a:rPr>
              <a:t>, 1996</a:t>
            </a:r>
            <a:endParaRPr lang="pt-PT" sz="32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301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04800"/>
            <a:ext cx="8229600" cy="53340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n-GB" sz="3200" b="1" i="1" dirty="0">
                <a:latin typeface="Arial" panose="020B0604020202020204" pitchFamily="34" charset="0"/>
                <a:cs typeface="Arial" panose="020B0604020202020204" pitchFamily="34" charset="0"/>
              </a:rPr>
              <a:t>1. The Concept of Innovation</a:t>
            </a:r>
            <a:endParaRPr lang="en-US" sz="3200" b="1" dirty="0">
              <a:latin typeface="Arial" panose="020B0604020202020204" pitchFamily="34" charset="0"/>
              <a:cs typeface="Arial" panose="020B0604020202020204" pitchFamily="34" charset="0"/>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714500" y="3695700"/>
            <a:ext cx="4343401" cy="609601"/>
          </a:xfrm>
          <a:prstGeom prst="rect">
            <a:avLst/>
          </a:prstGeom>
          <a:noFill/>
          <a:ln>
            <a:noFill/>
          </a:ln>
        </p:spPr>
      </p:pic>
      <p:sp>
        <p:nvSpPr>
          <p:cNvPr id="7" name="Title 1">
            <a:extLst>
              <a:ext uri="{FF2B5EF4-FFF2-40B4-BE49-F238E27FC236}">
                <a16:creationId xmlns:a16="http://schemas.microsoft.com/office/drawing/2014/main" id="{2F997771-D56E-4E04-BC7B-FD4643C3E1D3}"/>
              </a:ext>
            </a:extLst>
          </p:cNvPr>
          <p:cNvSpPr txBox="1">
            <a:spLocks/>
          </p:cNvSpPr>
          <p:nvPr/>
        </p:nvSpPr>
        <p:spPr>
          <a:xfrm>
            <a:off x="990600" y="990600"/>
            <a:ext cx="7696200" cy="5410200"/>
          </a:xfrm>
          <a:prstGeom prst="rect">
            <a:avLst/>
          </a:prstGeom>
          <a:solidFill>
            <a:schemeClr val="bg1"/>
          </a:solidFill>
        </p:spPr>
        <p:style>
          <a:lnRef idx="2">
            <a:schemeClr val="accent6">
              <a:shade val="50000"/>
            </a:schemeClr>
          </a:lnRef>
          <a:fillRef idx="1">
            <a:schemeClr val="accent6"/>
          </a:fillRef>
          <a:effectRef idx="0">
            <a:schemeClr val="accent6"/>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2000" b="1" dirty="0">
              <a:solidFill>
                <a:schemeClr val="tx2">
                  <a:lumMod val="75000"/>
                </a:schemeClr>
              </a:solidFill>
            </a:endParaRPr>
          </a:p>
          <a:p>
            <a:pPr>
              <a:lnSpc>
                <a:spcPct val="11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t-PT" sz="2000" b="1" dirty="0">
              <a:solidFill>
                <a:schemeClr val="tx2">
                  <a:lumMod val="75000"/>
                </a:schemeClr>
              </a:solidFill>
            </a:endParaRPr>
          </a:p>
          <a:p>
            <a:pPr>
              <a:lnSpc>
                <a:spcPct val="92000"/>
              </a:lnSpc>
              <a:spcBef>
                <a:spcPts val="1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i="1" dirty="0">
                <a:solidFill>
                  <a:srgbClr val="FFC000"/>
                </a:solidFill>
              </a:rPr>
              <a:t>“</a:t>
            </a:r>
            <a:r>
              <a:rPr lang="pt-PT" sz="3200" b="1" i="1" dirty="0" err="1">
                <a:solidFill>
                  <a:srgbClr val="FFC000"/>
                </a:solidFill>
              </a:rPr>
              <a:t>Innovation</a:t>
            </a:r>
            <a:r>
              <a:rPr lang="pt-PT" sz="3200" b="1" i="1" dirty="0">
                <a:solidFill>
                  <a:srgbClr val="FFC000"/>
                </a:solidFill>
              </a:rPr>
              <a:t> </a:t>
            </a:r>
            <a:r>
              <a:rPr lang="pt-PT" sz="3200" b="1" i="1" dirty="0" err="1">
                <a:solidFill>
                  <a:srgbClr val="FFC000"/>
                </a:solidFill>
              </a:rPr>
              <a:t>is</a:t>
            </a:r>
            <a:r>
              <a:rPr lang="pt-PT" sz="3200" b="1" i="1" dirty="0">
                <a:solidFill>
                  <a:srgbClr val="FFC000"/>
                </a:solidFill>
              </a:rPr>
              <a:t>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launching</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 </a:t>
            </a:r>
            <a:r>
              <a:rPr lang="pt-PT" sz="3200" b="1" i="1" dirty="0" err="1">
                <a:solidFill>
                  <a:srgbClr val="FFC000"/>
                </a:solidFill>
              </a:rPr>
              <a:t>new</a:t>
            </a:r>
            <a:r>
              <a:rPr lang="pt-PT" sz="3200" b="1" i="1" dirty="0">
                <a:solidFill>
                  <a:srgbClr val="FFC000"/>
                </a:solidFill>
              </a:rPr>
              <a:t> </a:t>
            </a:r>
            <a:r>
              <a:rPr lang="pt-PT" sz="3200" b="1" i="1" dirty="0" err="1">
                <a:solidFill>
                  <a:srgbClr val="FFC000"/>
                </a:solidFill>
              </a:rPr>
              <a:t>product</a:t>
            </a:r>
            <a:r>
              <a:rPr lang="pt-PT" sz="3200" b="1" i="1" dirty="0">
                <a:solidFill>
                  <a:srgbClr val="FFC000"/>
                </a:solidFill>
              </a:rPr>
              <a:t> in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market</a:t>
            </a:r>
            <a:r>
              <a:rPr lang="pt-PT" sz="3200" b="1" i="1" dirty="0">
                <a:solidFill>
                  <a:srgbClr val="FFC000"/>
                </a:solidFill>
              </a:rPr>
              <a:t> </a:t>
            </a:r>
            <a:r>
              <a:rPr lang="pt-PT" sz="3200" b="1" i="1" dirty="0" err="1">
                <a:solidFill>
                  <a:srgbClr val="FFC000"/>
                </a:solidFill>
              </a:rPr>
              <a:t>that</a:t>
            </a:r>
            <a:r>
              <a:rPr lang="pt-PT" sz="3200" b="1" i="1" dirty="0">
                <a:solidFill>
                  <a:srgbClr val="FFC000"/>
                </a:solidFill>
              </a:rPr>
              <a:t> </a:t>
            </a:r>
            <a:r>
              <a:rPr lang="pt-PT" sz="3200" b="1" i="1" dirty="0" err="1">
                <a:solidFill>
                  <a:srgbClr val="FFC000"/>
                </a:solidFill>
              </a:rPr>
              <a:t>shall</a:t>
            </a:r>
            <a:r>
              <a:rPr lang="pt-PT" sz="3200" b="1" i="1" dirty="0">
                <a:solidFill>
                  <a:srgbClr val="FFC000"/>
                </a:solidFill>
              </a:rPr>
              <a:t> </a:t>
            </a:r>
            <a:r>
              <a:rPr lang="pt-PT" sz="3200" b="1" i="1" dirty="0" err="1">
                <a:solidFill>
                  <a:srgbClr val="FFC000"/>
                </a:solidFill>
              </a:rPr>
              <a:t>be</a:t>
            </a:r>
            <a:r>
              <a:rPr lang="pt-PT" sz="3200" b="1" i="1" dirty="0">
                <a:solidFill>
                  <a:srgbClr val="FFC000"/>
                </a:solidFill>
              </a:rPr>
              <a:t> </a:t>
            </a:r>
            <a:r>
              <a:rPr lang="pt-PT" sz="3200" b="1" i="1" dirty="0" err="1">
                <a:solidFill>
                  <a:srgbClr val="FFC000"/>
                </a:solidFill>
              </a:rPr>
              <a:t>significantly</a:t>
            </a:r>
            <a:r>
              <a:rPr lang="pt-PT" sz="3200" b="1" i="1" dirty="0">
                <a:solidFill>
                  <a:srgbClr val="FFC000"/>
                </a:solidFill>
              </a:rPr>
              <a:t> </a:t>
            </a:r>
            <a:r>
              <a:rPr lang="pt-PT" sz="3200" b="1" i="1" dirty="0" err="1">
                <a:solidFill>
                  <a:srgbClr val="FFC000"/>
                </a:solidFill>
              </a:rPr>
              <a:t>different</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other</a:t>
            </a:r>
            <a:r>
              <a:rPr lang="pt-PT" sz="3200" b="1" i="1" dirty="0">
                <a:solidFill>
                  <a:srgbClr val="FFC000"/>
                </a:solidFill>
              </a:rPr>
              <a:t> </a:t>
            </a:r>
            <a:r>
              <a:rPr lang="pt-PT" sz="3200" b="1" i="1" dirty="0" err="1">
                <a:solidFill>
                  <a:srgbClr val="FFC000"/>
                </a:solidFill>
              </a:rPr>
              <a:t>ones</a:t>
            </a:r>
            <a:r>
              <a:rPr lang="pt-PT" sz="3200" b="1" i="1" dirty="0">
                <a:solidFill>
                  <a:srgbClr val="FFC000"/>
                </a:solidFill>
              </a:rPr>
              <a:t>. </a:t>
            </a:r>
            <a:r>
              <a:rPr lang="pt-PT" sz="3200" b="1" i="1" dirty="0" err="1">
                <a:solidFill>
                  <a:srgbClr val="FFC000"/>
                </a:solidFill>
              </a:rPr>
              <a:t>Implies</a:t>
            </a:r>
            <a:r>
              <a:rPr lang="pt-PT" sz="3200" b="1" i="1" dirty="0">
                <a:solidFill>
                  <a:srgbClr val="FFC000"/>
                </a:solidFill>
              </a:rPr>
              <a:t> </a:t>
            </a:r>
            <a:r>
              <a:rPr lang="pt-PT" sz="3200" b="1" i="1" dirty="0" err="1">
                <a:solidFill>
                  <a:srgbClr val="FFC000"/>
                </a:solidFill>
              </a:rPr>
              <a:t>new</a:t>
            </a:r>
            <a:r>
              <a:rPr lang="pt-PT" sz="3200" b="1" i="1" dirty="0">
                <a:solidFill>
                  <a:srgbClr val="FFC000"/>
                </a:solidFill>
              </a:rPr>
              <a:t> </a:t>
            </a:r>
            <a:r>
              <a:rPr lang="pt-PT" sz="3200" b="1" i="1" dirty="0" err="1">
                <a:solidFill>
                  <a:srgbClr val="FFC000"/>
                </a:solidFill>
              </a:rPr>
              <a:t>production</a:t>
            </a:r>
            <a:r>
              <a:rPr lang="pt-PT" sz="3200" b="1" i="1" dirty="0">
                <a:solidFill>
                  <a:srgbClr val="FFC000"/>
                </a:solidFill>
              </a:rPr>
              <a:t> processes </a:t>
            </a:r>
            <a:r>
              <a:rPr lang="pt-PT" sz="3200" b="1" i="1" dirty="0" err="1">
                <a:solidFill>
                  <a:srgbClr val="FFC000"/>
                </a:solidFill>
              </a:rPr>
              <a:t>and</a:t>
            </a:r>
            <a:r>
              <a:rPr lang="pt-PT" sz="3200" b="1" i="1" dirty="0">
                <a:solidFill>
                  <a:srgbClr val="FFC000"/>
                </a:solidFill>
              </a:rPr>
              <a:t> </a:t>
            </a:r>
            <a:r>
              <a:rPr lang="pt-PT" sz="3200" b="1" i="1" dirty="0" err="1">
                <a:solidFill>
                  <a:srgbClr val="FFC000"/>
                </a:solidFill>
              </a:rPr>
              <a:t>the</a:t>
            </a:r>
            <a:r>
              <a:rPr lang="pt-PT" sz="3200" b="1" i="1" dirty="0">
                <a:solidFill>
                  <a:srgbClr val="FFC000"/>
                </a:solidFill>
              </a:rPr>
              <a:t> </a:t>
            </a:r>
            <a:r>
              <a:rPr lang="pt-PT" sz="3200" b="1" i="1" dirty="0" err="1">
                <a:solidFill>
                  <a:srgbClr val="FFC000"/>
                </a:solidFill>
              </a:rPr>
              <a:t>opening</a:t>
            </a:r>
            <a:r>
              <a:rPr lang="pt-PT" sz="3200" b="1" i="1" dirty="0">
                <a:solidFill>
                  <a:srgbClr val="FFC000"/>
                </a:solidFill>
              </a:rPr>
              <a:t> </a:t>
            </a:r>
            <a:r>
              <a:rPr lang="pt-PT" sz="3200" b="1" i="1" dirty="0" err="1">
                <a:solidFill>
                  <a:srgbClr val="FFC000"/>
                </a:solidFill>
              </a:rPr>
              <a:t>of</a:t>
            </a:r>
            <a:r>
              <a:rPr lang="pt-PT" sz="3200" b="1" i="1" dirty="0">
                <a:solidFill>
                  <a:srgbClr val="FFC000"/>
                </a:solidFill>
              </a:rPr>
              <a:t> </a:t>
            </a:r>
            <a:r>
              <a:rPr lang="pt-PT" sz="3200" b="1" i="1" dirty="0" err="1">
                <a:solidFill>
                  <a:srgbClr val="FFC000"/>
                </a:solidFill>
              </a:rPr>
              <a:t>new</a:t>
            </a:r>
            <a:r>
              <a:rPr lang="pt-PT" sz="3200" b="1" i="1" dirty="0">
                <a:solidFill>
                  <a:srgbClr val="FFC000"/>
                </a:solidFill>
              </a:rPr>
              <a:t> </a:t>
            </a:r>
            <a:r>
              <a:rPr lang="pt-PT" sz="3200" b="1" i="1" dirty="0" err="1">
                <a:solidFill>
                  <a:srgbClr val="FFC000"/>
                </a:solidFill>
              </a:rPr>
              <a:t>markets</a:t>
            </a:r>
            <a:r>
              <a:rPr lang="pt-PT" sz="3200" b="1" i="1" dirty="0">
                <a:solidFill>
                  <a:srgbClr val="FFC000"/>
                </a:solidFill>
              </a:rPr>
              <a:t>.”</a:t>
            </a:r>
          </a:p>
          <a:p>
            <a:pPr>
              <a:lnSpc>
                <a:spcPct val="92000"/>
              </a:lnSpc>
              <a:spcBef>
                <a:spcPts val="13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t-PT" sz="3200" b="1" dirty="0" err="1">
                <a:solidFill>
                  <a:schemeClr val="tx2">
                    <a:lumMod val="75000"/>
                  </a:schemeClr>
                </a:solidFill>
              </a:rPr>
              <a:t>Schumpeter</a:t>
            </a:r>
            <a:endParaRPr lang="pt-PT" sz="2000" b="1" dirty="0">
              <a:solidFill>
                <a:schemeClr val="tx2">
                  <a:lumMod val="75000"/>
                </a:schemeClr>
              </a:solidFill>
            </a:endParaRPr>
          </a:p>
          <a:p>
            <a:pPr algn="l">
              <a:lnSpc>
                <a:spcPts val="2800"/>
              </a:lnSpc>
              <a:spcBef>
                <a:spcPts val="600"/>
              </a:spcBef>
              <a:spcAft>
                <a:spcPts val="600"/>
              </a:spcAft>
              <a:defRPr/>
            </a:pPr>
            <a:endParaRPr lang="pt-PT" sz="2400" dirty="0">
              <a:solidFill>
                <a:schemeClr val="tx1"/>
              </a:solidFill>
              <a:latin typeface="Arial" panose="020B0604020202020204" pitchFamily="34" charset="0"/>
              <a:cs typeface="Arial" panose="020B0604020202020204" pitchFamily="34" charset="0"/>
            </a:endParaRPr>
          </a:p>
          <a:p>
            <a:pPr algn="l">
              <a:lnSpc>
                <a:spcPts val="2800"/>
              </a:lnSpc>
              <a:spcBef>
                <a:spcPts val="600"/>
              </a:spcBef>
              <a:spcAft>
                <a:spcPts val="600"/>
              </a:spcAft>
            </a:pPr>
            <a:endParaRPr lang="pt-PT" sz="2400" dirty="0">
              <a:solidFill>
                <a:schemeClr val="tx1"/>
              </a:solidFill>
              <a:latin typeface="Arial" panose="020B0604020202020204" pitchFamily="34" charset="0"/>
              <a:cs typeface="Arial" panose="020B0604020202020204" pitchFamily="34" charset="0"/>
            </a:endParaRPr>
          </a:p>
          <a:p>
            <a:endParaRPr lang="en-US"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078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1FA07D9A09A440A060260FBACD8473" ma:contentTypeVersion="0" ma:contentTypeDescription="Create a new document." ma:contentTypeScope="" ma:versionID="12eb84ac397744c146ed2774a514a5c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F1ECF6-E620-4235-9E98-033ED0189B95}"/>
</file>

<file path=customXml/itemProps2.xml><?xml version="1.0" encoding="utf-8"?>
<ds:datastoreItem xmlns:ds="http://schemas.openxmlformats.org/officeDocument/2006/customXml" ds:itemID="{94744795-B4E2-475F-82E6-5CE149FB4E4A}"/>
</file>

<file path=customXml/itemProps3.xml><?xml version="1.0" encoding="utf-8"?>
<ds:datastoreItem xmlns:ds="http://schemas.openxmlformats.org/officeDocument/2006/customXml" ds:itemID="{23735E98-EC1D-4933-A01A-70CD9E8971E7}"/>
</file>

<file path=docProps/app.xml><?xml version="1.0" encoding="utf-8"?>
<Properties xmlns="http://schemas.openxmlformats.org/officeDocument/2006/extended-properties" xmlns:vt="http://schemas.openxmlformats.org/officeDocument/2006/docPropsVTypes">
  <Template/>
  <TotalTime>4055</TotalTime>
  <Words>1457</Words>
  <Application>Microsoft Office PowerPoint</Application>
  <PresentationFormat>Apresentação no Ecrã (4:3)</PresentationFormat>
  <Paragraphs>229</Paragraphs>
  <Slides>40</Slides>
  <Notes>0</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40</vt:i4>
      </vt:variant>
    </vt:vector>
  </HeadingPairs>
  <TitlesOfParts>
    <vt:vector size="44" baseType="lpstr">
      <vt:lpstr>Arial</vt:lpstr>
      <vt:lpstr>Calibri</vt:lpstr>
      <vt:lpstr>Symbol</vt:lpstr>
      <vt:lpstr>Office Theme</vt:lpstr>
      <vt:lpstr>   Final Conference Amman – September 2018 </vt:lpstr>
      <vt:lpstr>   Innovation Management  Dr. Paulo Baptista  </vt:lpstr>
      <vt:lpstr>1. The Concept of Innovation</vt:lpstr>
      <vt:lpstr>1. The Concept of Innovation</vt:lpstr>
      <vt:lpstr>1. The Concept of Innovation</vt:lpstr>
      <vt:lpstr>1. The Concept of Innovation</vt:lpstr>
      <vt:lpstr>1. The Concept of Innovation</vt:lpstr>
      <vt:lpstr>1. The Concept of Innovation</vt:lpstr>
      <vt:lpstr>1. The Concept of Innovation</vt:lpstr>
      <vt:lpstr>1. The Concept of Innovation</vt:lpstr>
      <vt:lpstr>2. The Importance of Innovation Management</vt:lpstr>
      <vt:lpstr>2. The Importance of Innovation Management</vt:lpstr>
      <vt:lpstr>2. The Importance of Innovation Management</vt:lpstr>
      <vt:lpstr>2. The Importance of Innovation Management</vt:lpstr>
      <vt:lpstr>2. The Importance of Innovation Management</vt:lpstr>
      <vt:lpstr>2. The Importance of Innovation Management</vt:lpstr>
      <vt:lpstr>2. The Importance of Innovation Management</vt:lpstr>
      <vt:lpstr>2. The Importance of Innovation Management</vt:lpstr>
      <vt:lpstr>2. The Importance of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3. Innovation Management</vt:lpstr>
      <vt:lpstr>4. Innovation Management Systems (ISO)</vt:lpstr>
      <vt:lpstr>4. Innovation Management Systems (ISO)</vt:lpstr>
      <vt:lpstr>4. Innovation Management Systems (ISO)</vt:lpstr>
      <vt:lpstr>4. Innovation Management Systems (ISO)</vt:lpstr>
      <vt:lpstr>4. Innovation Management Systems (ISO)</vt:lpstr>
      <vt:lpstr>5. Innovation summary</vt:lpstr>
      <vt:lpstr>5. Innovation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WP7: Management and operational structures Leading Organization: JUST Estimated End Date</dc:title>
  <dc:creator>USER</dc:creator>
  <cp:lastModifiedBy>Utilizador</cp:lastModifiedBy>
  <cp:revision>127</cp:revision>
  <cp:lastPrinted>2018-09-21T16:31:41Z</cp:lastPrinted>
  <dcterms:created xsi:type="dcterms:W3CDTF">2006-08-16T00:00:00Z</dcterms:created>
  <dcterms:modified xsi:type="dcterms:W3CDTF">2018-09-21T16:42:45Z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0x010100EB1FA07D9A09A440A060260FBACD8473</vt:lpwstr>
  </property>
</Properties>
</file>